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</p:sldMasterIdLst>
  <p:notesMasterIdLst>
    <p:notesMasterId r:id="rId15"/>
  </p:notesMasterIdLst>
  <p:handoutMasterIdLst>
    <p:handoutMasterId r:id="rId16"/>
  </p:handoutMasterIdLst>
  <p:sldIdLst>
    <p:sldId id="2142532711" r:id="rId5"/>
    <p:sldId id="2624" r:id="rId6"/>
    <p:sldId id="289" r:id="rId7"/>
    <p:sldId id="6336" r:id="rId8"/>
    <p:sldId id="6356" r:id="rId9"/>
    <p:sldId id="6357" r:id="rId10"/>
    <p:sldId id="6358" r:id="rId11"/>
    <p:sldId id="2142532714" r:id="rId12"/>
    <p:sldId id="2142532715" r:id="rId13"/>
    <p:sldId id="2142532716" r:id="rId14"/>
  </p:sldIdLst>
  <p:sldSz cx="12192000" cy="6858000"/>
  <p:notesSz cx="6858000" cy="9144000"/>
  <p:defaultTextStyle>
    <a:defPPr>
      <a:defRPr lang="en-US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uente, Jackie" initials="LJ" lastIdx="5" clrIdx="0">
    <p:extLst>
      <p:ext uri="{19B8F6BF-5375-455C-9EA6-DF929625EA0E}">
        <p15:presenceInfo xmlns:p15="http://schemas.microsoft.com/office/powerpoint/2012/main" userId="S::Jackeline.Lafuente@bsci.com::3fc331e5-7e53-4589-8aba-5e20a97d18ea" providerId="AD"/>
      </p:ext>
    </p:extLst>
  </p:cmAuthor>
  <p:cmAuthor id="2" name="Alexander, Joy" initials="AJ" lastIdx="5" clrIdx="1">
    <p:extLst>
      <p:ext uri="{19B8F6BF-5375-455C-9EA6-DF929625EA0E}">
        <p15:presenceInfo xmlns:p15="http://schemas.microsoft.com/office/powerpoint/2012/main" userId="S::Joy.Alexander@bsci.com::28bef214-9f03-4d14-80de-a1749030c9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99"/>
    <a:srgbClr val="9AC2FE"/>
    <a:srgbClr val="0153CC"/>
    <a:srgbClr val="317023"/>
    <a:srgbClr val="E0218A"/>
    <a:srgbClr val="E57200"/>
    <a:srgbClr val="8D65D2"/>
    <a:srgbClr val="DA1884"/>
    <a:srgbClr val="0050B8"/>
    <a:srgbClr val="00A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dder, Petra" userId="50b14627-04fd-44b2-b5c5-dc2d928e1cc2" providerId="ADAL" clId="{5918EC92-1C9E-4146-BAEC-56E4F320A1C5}"/>
    <pc:docChg chg="modSld sldOrd">
      <pc:chgData name="Lodder, Petra" userId="50b14627-04fd-44b2-b5c5-dc2d928e1cc2" providerId="ADAL" clId="{5918EC92-1C9E-4146-BAEC-56E4F320A1C5}" dt="2022-01-13T01:43:26.303" v="5"/>
      <pc:docMkLst>
        <pc:docMk/>
      </pc:docMkLst>
      <pc:sldChg chg="ord">
        <pc:chgData name="Lodder, Petra" userId="50b14627-04fd-44b2-b5c5-dc2d928e1cc2" providerId="ADAL" clId="{5918EC92-1C9E-4146-BAEC-56E4F320A1C5}" dt="2022-01-13T01:43:26.303" v="5"/>
        <pc:sldMkLst>
          <pc:docMk/>
          <pc:sldMk cId="2169785927" sldId="21425327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8E346-EDDA-1D4D-B66B-203311EAF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C764-0368-2348-8F2F-BF1FA514BDF3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BF6FC-9478-0644-8E52-8A62CA48C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F1AD3-98D4-E847-AA44-981F87B96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AF93-5548-6544-9D16-B38D493F2CC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46F0EFD-B5A0-334C-AED4-860D07DE9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1D71-3F2C-D941-BBEE-04F3CD8451CD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A986B-5B92-C74B-8463-6E9EE44DB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7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2E5CBE5-22D5-4662-A178-5FA63D9E4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35" y="1583918"/>
            <a:ext cx="11258021" cy="4842486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F1A5F-8EB0-4EA3-9821-BE24BB0E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246FA-7743-4377-AAEC-629392FE1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61EBA9A-2055-4E6D-ACEB-2D46D9321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94575D3E-5B4E-4B4C-99B3-59D8E6CC31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5788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F77D58B3-5017-4681-B285-E2F0EB952B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7489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4">
            <a:extLst>
              <a:ext uri="{FF2B5EF4-FFF2-40B4-BE49-F238E27FC236}">
                <a16:creationId xmlns:a16="http://schemas.microsoft.com/office/drawing/2014/main" id="{452A23A0-7BC4-463D-B5D1-9CA4B38B81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9191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392359D6-1D20-4693-8CC0-11989C1DE5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90893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934C8-C06A-42A6-84CE-61D851D8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BECB13-BF98-466C-A078-1C5CD4D7B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FE0CB80-BF1B-4EB9-8477-B0C0A745D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98290358-11F0-43EB-A9AD-D86A667A43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5788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1E5B29B-4CF8-425A-8715-097DDEFCAC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7489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Content Placeholder 24">
            <a:extLst>
              <a:ext uri="{FF2B5EF4-FFF2-40B4-BE49-F238E27FC236}">
                <a16:creationId xmlns:a16="http://schemas.microsoft.com/office/drawing/2014/main" id="{891018EF-2B58-441E-8FB9-A065AAF590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9191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94BA545D-D9F3-47C2-93E2-0E17238ED94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90893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A6FF6-D634-484C-B26C-8A0B815D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BA94B2A-F6C9-4069-A60A-462B1325E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F87A07-B093-4358-A515-A77916729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A76D23E-C8DD-4F24-BA19-E5F7B1C0A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2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62BB33E-BD54-4E6F-A9C2-F630D070922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28338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4C9B3-8CC8-45E2-8418-AFC9F1EF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2CA70-8290-4A15-BE8F-465B0F70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2F1D98D-8919-46CC-A209-E801544F9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9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FE02737D-3DC6-42AD-9717-DF9D89591D4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30344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487D2-26CF-48CC-8179-E56274C2B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360B940-0E41-4CA5-A114-B67C598387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AF9CA2-8C45-48A0-89B4-3C307F0F5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8963DED-0278-4DF4-9951-5815727BA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21780E33-1EB3-4A1D-8549-B98BE4B2AB0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3F64020-1A32-4FE3-8A93-5E77EE17B5D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57F83-B8FE-4779-99EF-C335D3D7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58032A-A2F6-47AB-B81A-37530F82D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E1808-B7FB-440F-8EA5-8C3E3F86C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1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08147322-3C38-46D8-A4FA-0CF4735ACD1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8E93CFF8-4D10-4DE1-8158-71A2BBA523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6D81A-1885-4A0A-898F-8FC8F09B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6952BA1-6D13-410E-854F-1427CC9B1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A3441B-996A-44D2-AEA9-5F7F9742D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A0AD0F5-9791-40C7-924D-9B68E6E77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0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63C6AB45-0861-44F2-94DD-81C4DEB7F68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0909B8-382D-4C7C-B460-B2A1AD69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5F3B7D-80F0-40EE-9A01-850624103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AF4A1-7F0B-4D0B-9ABA-EAEC0BA38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4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C958AAB5-D01C-4B2D-9AF9-0352ED545D7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5179B35-1913-479E-B6A0-FBFE91AD7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4600AB-193D-4AE1-8D6F-E82C992F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321EDE20-0A43-4F9A-8D65-958B78529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ED414D-DA66-4434-8F55-A7A38244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D1A607D-C93A-4E68-87B2-ADA94EEE1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7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56858CE1-D171-46D6-B252-F23BCAAF05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18D6C655-71D3-47B1-9C20-3559255CFA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6ABC6-4D7A-4F2F-823B-6F43D3E7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BA037-D9A9-47FE-B95E-12DC56834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D972749-4151-478F-B5F0-882415B22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5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641AF156-0726-4DC7-B959-D39968119B2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FCF1B9AC-03C8-4BAF-A971-CF9FCD93063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FA9DF3A-E8A6-4B48-A1D2-6B39C7BA3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EDE9EAEA-3321-4C99-944D-B274AA92D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6F832-855C-478C-9A97-2957C4B0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D0BDCBB-59C9-4F30-9D2A-319ACCAA1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BF37AE-899A-408D-B139-79C2A4DBD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C4123726-5651-465A-AF1C-572B1745A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5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C837D62-BF71-45E1-8D2B-0AC45B49A24E}"/>
              </a:ext>
            </a:extLst>
          </p:cNvPr>
          <p:cNvSpPr txBox="1"/>
          <p:nvPr userDrawn="1"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599CD-51F1-4673-B70B-FABE6F55588B}"/>
              </a:ext>
            </a:extLst>
          </p:cNvPr>
          <p:cNvSpPr txBox="1"/>
          <p:nvPr userDrawn="1"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EFD03-9E24-482A-B337-0CD165A60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7F9126-687E-4066-8AFD-E5B38B93608D}"/>
              </a:ext>
            </a:extLst>
          </p:cNvPr>
          <p:cNvSpPr txBox="1"/>
          <p:nvPr userDrawn="1"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BD172-F270-4C49-A850-AD9F249309CB}"/>
              </a:ext>
            </a:extLst>
          </p:cNvPr>
          <p:cNvSpPr txBox="1"/>
          <p:nvPr userDrawn="1"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93BD0-C36F-47C2-B12B-72B039C3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D0BBD99-7B2C-46F5-9065-EB21E719F5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35" y="1583918"/>
            <a:ext cx="11258021" cy="4842486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8D66C5-9239-41B7-B59E-D00336685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2188C6D-21C7-4D51-9445-1DF752626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DA9E81FA-16F1-4C7C-A851-B8D6CA3AA11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35DF5CF4-1DE3-49D8-A0A4-A0C20899954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6F447463-CAA7-428F-8E49-4F7B6F84A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B92E7-5178-421A-B22C-0AB575D2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B80B6B-76CF-4D94-8AFC-4668848A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371CA75-0D8A-42C4-B70F-7B0ACD43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24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2062AF27-726B-472D-9600-224CBE8589B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BECFFB8-08EB-47F6-B862-8A2257286A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D13778A-2A0A-4EC7-A501-8D10A08035A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15E32A7-2362-4A9E-8692-683700D4A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hart Placeholder 3">
            <a:extLst>
              <a:ext uri="{FF2B5EF4-FFF2-40B4-BE49-F238E27FC236}">
                <a16:creationId xmlns:a16="http://schemas.microsoft.com/office/drawing/2014/main" id="{823D7D71-DF9C-4AA8-9F69-2E3C3DE4E7F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0CCF4C5-4051-4EDF-82ED-D4E748BEB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DAE44-0998-4F32-97A0-753D5076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883CE133-D5E1-4641-90F9-6A73836E3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9F269C6-B360-41D0-AF9B-86BF05448E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ABE4F45-B975-489A-946A-C583EBF60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7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03D3BA74-60EA-4C29-AF56-B7259BCD77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0808DA0A-FCA0-4A62-B56F-C480EC3E45E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65ECE00-E49F-4FFD-B3BC-11097ADE947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5458037-4A27-4617-A080-FC1BEF09700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93A08-37F5-4EC6-97F5-AEE811C63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C789B3-2B35-4495-AE78-2F62A4026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BAD284F-D615-43D5-ABDE-40B70AA4C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5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A9E564CA-61D6-4133-91BA-4015264737A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36E8EDEF-E8D8-428D-B186-411007092E0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9298ED55-3210-47A0-828F-36829D90A15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7" name="Chart Placeholder 3">
            <a:extLst>
              <a:ext uri="{FF2B5EF4-FFF2-40B4-BE49-F238E27FC236}">
                <a16:creationId xmlns:a16="http://schemas.microsoft.com/office/drawing/2014/main" id="{09A678C7-F167-4E65-BE1C-11801C3CD5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0EDF3-F37A-4A1E-951B-C17C3CFA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FC6F7EA4-81EC-4790-B12F-45359BF2C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042FF4-170A-4AB8-9559-267F3CF50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8DF5ABB-41AB-467E-A6EE-7B7A7BB1F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3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83B9B5D8-E8BB-4425-A3C2-DD3A585B052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73062" y="1604296"/>
            <a:ext cx="11445875" cy="4719012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5CE7F-3C0C-4FDF-93F9-6348B24D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74E4A-7254-400A-9DF4-848D2EF88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CF42F7A-5C7B-424D-AB3C-2D4C61B08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0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able Placeholder 13">
            <a:extLst>
              <a:ext uri="{FF2B5EF4-FFF2-40B4-BE49-F238E27FC236}">
                <a16:creationId xmlns:a16="http://schemas.microsoft.com/office/drawing/2014/main" id="{EE916ACB-2923-42C4-9CE6-B3A9EFB4591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604296"/>
            <a:ext cx="11445875" cy="4719012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DF99A-80DE-4D33-A6CC-FE252644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755822AA-70D4-4E42-A513-A6503193E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16BEF3-3807-4B42-B484-F668C2D98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A8A572C-B160-486C-91D5-3A0EA7A17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02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3B5C8C70-9F6F-4142-8675-2A924E954B9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6" name="Table Placeholder 13">
            <a:extLst>
              <a:ext uri="{FF2B5EF4-FFF2-40B4-BE49-F238E27FC236}">
                <a16:creationId xmlns:a16="http://schemas.microsoft.com/office/drawing/2014/main" id="{16C55EFE-BD77-49A2-801B-DA0B4A980CC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0068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57E65-D4E5-40A9-9B9C-3F1AFBBD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872B3-8FB3-4C7A-B07A-0077EB1E2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93C3D-1211-4610-86C6-301A43474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able Placeholder 13">
            <a:extLst>
              <a:ext uri="{FF2B5EF4-FFF2-40B4-BE49-F238E27FC236}">
                <a16:creationId xmlns:a16="http://schemas.microsoft.com/office/drawing/2014/main" id="{37F13832-E98E-4ECF-93F8-6972B2232F6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7" name="Table Placeholder 13">
            <a:extLst>
              <a:ext uri="{FF2B5EF4-FFF2-40B4-BE49-F238E27FC236}">
                <a16:creationId xmlns:a16="http://schemas.microsoft.com/office/drawing/2014/main" id="{6A3819D7-97A0-475A-9434-FB009DC42C3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0068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482C1-D952-4140-BC8E-D84991D7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0DEF204-3658-4CCA-9481-9CD5640AA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048308A-6E1D-4DDA-A17C-5484B7AA9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01448156-280C-4452-8F45-E960667D1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0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565329"/>
            <a:ext cx="5638800" cy="4803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783F0E57-9FA6-4D14-A397-0ABB6DB3A0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09CB0-8D68-422F-ACC9-8EB5EFF4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13CEA5-B713-4E50-8371-EAAAE5DD2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24A4A-1C19-4B8F-B89B-8392FACEF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1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5243E65-B3FD-48ED-8DC3-B8D0E1320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1565329"/>
            <a:ext cx="5638800" cy="4803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able Placeholder 13">
            <a:extLst>
              <a:ext uri="{FF2B5EF4-FFF2-40B4-BE49-F238E27FC236}">
                <a16:creationId xmlns:a16="http://schemas.microsoft.com/office/drawing/2014/main" id="{0EBAADDD-53A9-412D-A20F-F029D95AE7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BC2DA-D70D-4858-89F1-204AEF41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0E1E08B9-D67D-40F2-9DB2-1D160CE2F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10EAA3-601A-4AE6-823A-4CD5E2780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6ED3265-A4F6-4972-A38C-DA857AA49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1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0490-2288-4E66-8F43-D7022AA15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9355" y="3106496"/>
            <a:ext cx="6151507" cy="896147"/>
          </a:xfrm>
          <a:prstGeom prst="rect">
            <a:avLst/>
          </a:prstGeom>
        </p:spPr>
        <p:txBody>
          <a:bodyPr rIns="0" anchor="b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076381-E5A3-4F67-94C9-BF860901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8424" y="536340"/>
            <a:ext cx="2938841" cy="127696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10D81-C346-4D96-B566-8AB35C14E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9176" y="4102711"/>
            <a:ext cx="6151835" cy="755828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lang="en-US" sz="2000" dirty="0" smtClean="0"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Graphic 2">
            <a:extLst>
              <a:ext uri="{FF2B5EF4-FFF2-40B4-BE49-F238E27FC236}">
                <a16:creationId xmlns:a16="http://schemas.microsoft.com/office/drawing/2014/main" id="{F869F947-8F66-4B62-8D9C-C1558560414E}"/>
              </a:ext>
            </a:extLst>
          </p:cNvPr>
          <p:cNvSpPr/>
          <p:nvPr userDrawn="1"/>
        </p:nvSpPr>
        <p:spPr>
          <a:xfrm>
            <a:off x="250224" y="1639466"/>
            <a:ext cx="3580581" cy="4989442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2">
            <a:extLst>
              <a:ext uri="{FF2B5EF4-FFF2-40B4-BE49-F238E27FC236}">
                <a16:creationId xmlns:a16="http://schemas.microsoft.com/office/drawing/2014/main" id="{F2EE5FF2-B849-4B56-97DA-4D3CFD4897E4}"/>
              </a:ext>
            </a:extLst>
          </p:cNvPr>
          <p:cNvSpPr/>
          <p:nvPr userDrawn="1"/>
        </p:nvSpPr>
        <p:spPr>
          <a:xfrm>
            <a:off x="1729917" y="229092"/>
            <a:ext cx="3010644" cy="4195250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2">
            <a:extLst>
              <a:ext uri="{FF2B5EF4-FFF2-40B4-BE49-F238E27FC236}">
                <a16:creationId xmlns:a16="http://schemas.microsoft.com/office/drawing/2014/main" id="{04334222-F301-4B83-A7E8-55BB4D987B57}"/>
              </a:ext>
            </a:extLst>
          </p:cNvPr>
          <p:cNvSpPr/>
          <p:nvPr userDrawn="1"/>
        </p:nvSpPr>
        <p:spPr>
          <a:xfrm>
            <a:off x="2848152" y="4134187"/>
            <a:ext cx="1687297" cy="2351202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43CCD8A-CB47-41B6-9634-834E08006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13737" y="3471718"/>
            <a:ext cx="1221773" cy="916329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732AE-6DED-4428-B89F-91C8DE0BE0D0}"/>
              </a:ext>
            </a:extLst>
          </p:cNvPr>
          <p:cNvCxnSpPr>
            <a:cxnSpLocks/>
          </p:cNvCxnSpPr>
          <p:nvPr userDrawn="1"/>
        </p:nvCxnSpPr>
        <p:spPr>
          <a:xfrm>
            <a:off x="5613066" y="3444356"/>
            <a:ext cx="0" cy="961535"/>
          </a:xfrm>
          <a:prstGeom prst="line">
            <a:avLst/>
          </a:prstGeom>
          <a:ln w="127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24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able Placeholder 13">
            <a:extLst>
              <a:ext uri="{FF2B5EF4-FFF2-40B4-BE49-F238E27FC236}">
                <a16:creationId xmlns:a16="http://schemas.microsoft.com/office/drawing/2014/main" id="{B844421A-4B35-46BA-876D-4772D2BDBB1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63888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FBB3584C-DAE3-4C1D-B38C-AF0BFBC0A9F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65511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97086-4CEB-4504-A139-DE9FFD572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D9F2C48-3963-4799-AD0A-09F0D654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A7BFEB6-CF57-41A1-B0C5-00C5B4BF2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78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69D1F01A-E7AA-47D3-B994-B742A56C6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FA34D0-CCEA-48A5-9DC9-358E505B4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able Placeholder 13">
            <a:extLst>
              <a:ext uri="{FF2B5EF4-FFF2-40B4-BE49-F238E27FC236}">
                <a16:creationId xmlns:a16="http://schemas.microsoft.com/office/drawing/2014/main" id="{7C7AD8B9-2244-4703-A183-BC91D841C42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8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1" name="Table Placeholder 13">
            <a:extLst>
              <a:ext uri="{FF2B5EF4-FFF2-40B4-BE49-F238E27FC236}">
                <a16:creationId xmlns:a16="http://schemas.microsoft.com/office/drawing/2014/main" id="{D02676E0-547D-49AE-812B-CB975E7BD4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65511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91B1A-64B6-4BC1-8631-78EF78015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AB507C4-DDBB-4655-98C3-7C7C170A3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C3649B-4878-4D2B-BA1F-CE665ABEE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505853A-5952-43D1-ADB9-8735144FE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86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83D9A553-89A5-4318-B8A1-AFE41952A30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9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F407E5EB-CFE9-4516-8207-647A69A0C31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258645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ABC9DC26-80C2-4A7F-BB9C-9C0DAEA9303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153400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FD433-E1A0-4D1F-A10F-AD3A0E33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FDBF9B-9035-452B-AD78-B709954C6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AB1322B-3038-4B24-8345-0E0DE394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64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957253E-72D6-443D-94B5-6D27197BF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66C6535-B029-4395-954F-AE4D286EE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42C0C03-5D7B-480A-A74C-15A799E6D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able Placeholder 13">
            <a:extLst>
              <a:ext uri="{FF2B5EF4-FFF2-40B4-BE49-F238E27FC236}">
                <a16:creationId xmlns:a16="http://schemas.microsoft.com/office/drawing/2014/main" id="{C357D770-988F-46C1-BFA7-68B6574D1B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9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4" name="Table Placeholder 13">
            <a:extLst>
              <a:ext uri="{FF2B5EF4-FFF2-40B4-BE49-F238E27FC236}">
                <a16:creationId xmlns:a16="http://schemas.microsoft.com/office/drawing/2014/main" id="{A8FF5040-75B6-4CC5-94D0-2B608469D3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258645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5" name="Table Placeholder 13">
            <a:extLst>
              <a:ext uri="{FF2B5EF4-FFF2-40B4-BE49-F238E27FC236}">
                <a16:creationId xmlns:a16="http://schemas.microsoft.com/office/drawing/2014/main" id="{BCBC6B57-D782-4A7D-9767-CF237D29F65D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153400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A7045-3175-462E-803A-D8715955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EF4FC2E7-EDEA-4A9A-8EB4-33A4080BC7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1B9BCD-4F6A-408F-91A5-E495FA42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CC39480D-FF9E-4C31-92E1-BD8123A93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5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11F74FD3-B772-4FBC-81C7-858D79891C3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4633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3FEA743D-9EA5-4409-B000-4928A1D584A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7407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A834BA27-B30C-4E1C-90F3-9D002CBF4A5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4633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0C9D2F63-BA0E-434D-A3AB-76B8077CEFA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17407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F9141-3D47-4A4E-A2D1-FC48CFAF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29FAA9-A931-405E-AD2F-9B30E60B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73206964-4250-47C4-93E5-786FE1428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9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ble Placeholder 13">
            <a:extLst>
              <a:ext uri="{FF2B5EF4-FFF2-40B4-BE49-F238E27FC236}">
                <a16:creationId xmlns:a16="http://schemas.microsoft.com/office/drawing/2014/main" id="{9C33DD3A-6734-4B3E-B6D3-24702D3026A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4633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9" name="Table Placeholder 13">
            <a:extLst>
              <a:ext uri="{FF2B5EF4-FFF2-40B4-BE49-F238E27FC236}">
                <a16:creationId xmlns:a16="http://schemas.microsoft.com/office/drawing/2014/main" id="{33DFE768-F269-4182-8DDA-997A6DFFDDB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7407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0" name="Table Placeholder 13">
            <a:extLst>
              <a:ext uri="{FF2B5EF4-FFF2-40B4-BE49-F238E27FC236}">
                <a16:creationId xmlns:a16="http://schemas.microsoft.com/office/drawing/2014/main" id="{1FA10AD1-0BFB-4E99-ABBD-371AB7563828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4633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1" name="Table Placeholder 13">
            <a:extLst>
              <a:ext uri="{FF2B5EF4-FFF2-40B4-BE49-F238E27FC236}">
                <a16:creationId xmlns:a16="http://schemas.microsoft.com/office/drawing/2014/main" id="{9666291B-5783-4516-8B01-5998647E50E8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17407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90B3C-6984-4F71-9FCB-D4117C94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140D2C3-985D-49FB-8BE6-48ABED6BD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A5664-3780-480D-B31F-F8CB8D1E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3341901-FDE9-439E-83B4-530AEA51B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3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58FB2F8-9BC2-4127-9BF2-84B8CD5ED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6624"/>
            <a:ext cx="12192000" cy="52000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FB6E2-4515-4AEC-AC7F-BCAAC12E6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74595-138E-40D1-8CEC-97B9151C9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DBB9A3A-05CC-4308-9B1E-3DA396E2C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43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2173-EF81-461F-83E2-A47559AD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10853B04-E9E1-41E8-9B86-5149E5F21D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4F52E3C-659F-4541-862D-455B5B3509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6624"/>
            <a:ext cx="12192000" cy="5223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3CFE33-2DDE-47BD-83BB-D35CAA19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3D4A638-7B75-4D3B-9B29-3A5836FEA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0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A8A3743-B69D-473F-B818-C99BC3622B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6624"/>
            <a:ext cx="6067928" cy="5223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7EDD991-B7F6-40AC-A822-7E1FB180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69079-CC3F-40CC-B7D6-FB8AAC1B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D26482-68FB-46DC-9940-44DA8E2C1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7B1AA-D6BA-4222-81C5-AFF3F525E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95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41DADE-B540-44A0-9087-3E8DAE72C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4B652DB-177B-47B2-A59A-BB3A179D35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6624"/>
            <a:ext cx="6067928" cy="52000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CD011-8C66-4C4C-9735-E16A11AC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64EC7C3-D521-4849-A3E0-1981C60BA7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F41F56-A564-46AF-9425-44991E60A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F8969BE9-691D-4F0D-A2AC-042283273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6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D63BE9-FAB4-43CE-910A-7E323EA9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036" y="1943984"/>
            <a:ext cx="6701475" cy="2799037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Slide Transition Title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9839A-8356-46BF-AC24-94B14007C4B5}"/>
              </a:ext>
            </a:extLst>
          </p:cNvPr>
          <p:cNvSpPr/>
          <p:nvPr userDrawn="1"/>
        </p:nvSpPr>
        <p:spPr>
          <a:xfrm>
            <a:off x="0" y="0"/>
            <a:ext cx="1575582" cy="160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E1F31-C9DE-4367-B055-38061D40C832}"/>
              </a:ext>
            </a:extLst>
          </p:cNvPr>
          <p:cNvSpPr/>
          <p:nvPr userDrawn="1"/>
        </p:nvSpPr>
        <p:spPr>
          <a:xfrm>
            <a:off x="794825" y="1209822"/>
            <a:ext cx="11397175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4F68078C-713A-4E2E-8150-8CAA5B65B9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219" y="595694"/>
            <a:ext cx="3943620" cy="5495618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tIns="1554480">
            <a:noAutofit/>
          </a:bodyPr>
          <a:lstStyle>
            <a:lvl1pPr marL="0" indent="0">
              <a:buNone/>
              <a:defRPr sz="1333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E971C-9288-4A77-86C5-8D0202FE3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83597" y="3095395"/>
            <a:ext cx="659243" cy="494432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69866C-9689-42FE-9985-1554263E5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A75159D-2CB1-48DD-B7B4-62580EE8D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52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D3F9E77-BEF7-4767-8F63-D5D205B4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599"/>
            <a:ext cx="6067929" cy="52109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82B696C-F92D-4D3D-8F53-6CCA941EBD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599"/>
            <a:ext cx="6067928" cy="52109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E3F7645-6CAB-419F-A596-A09E50271D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668108"/>
            <a:ext cx="6067425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BF6F2A6-E489-4192-BAD7-BE6ED9D75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5668108"/>
            <a:ext cx="6067929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E8008-C395-4533-8081-38F31A38A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6C8E2F-B404-4B38-9FD4-4AB543FF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D7A10A3-026B-465A-8DE2-383F33551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5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A40D-7AF3-46A3-952D-98EF2362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BA3A253B-F7E2-4094-A6D3-3E7209EE2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7D0CB20-CC4C-49A3-884F-5AB0F8979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599"/>
            <a:ext cx="6067929" cy="52109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14E469F-39D1-4A61-AB91-F60C253D0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599"/>
            <a:ext cx="6067928" cy="521090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292C53A-9517-4E60-A0EE-838EAC09C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668108"/>
            <a:ext cx="6067425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CE73F39D-3876-4839-B984-47F579E5D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5668108"/>
            <a:ext cx="6067929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5AC9FB-9CC3-4E17-983A-931EF877C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F7E8BA0-A258-4324-8960-65BF85BD1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B4156-7564-4C8F-A6FE-4B6BA774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1EC913B5-049F-4032-A216-71B26662EC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5D5767B-5C8D-4D45-9AAF-FE3DC9A16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A8B6CE04-591E-4EB8-A977-6294B7043A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3308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E3089D-EE10-487F-82AD-D4293B0DDE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3307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8F3B0D13-93DA-4CC3-B927-CBB1E9D54E3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1653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4B703DF-92FF-41D1-B1A3-3B3F3BB90D9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81652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004E0B8-C1E3-43C5-87B1-C690345FD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3C2A849-A6B9-48E1-A953-7B91EB5AC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9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8E24-C3DF-44FE-93A2-E10C52B7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3B4120BE-5840-4C29-AAA1-62962498E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C6670E4-9CFE-49D0-96AF-7047C8BBF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5010C01-145A-44D6-B8D0-8B6F8142A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16812CA9-C38B-4053-9A8A-34B359CB14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3308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314D48F1-05C3-48EF-977A-81B7972A56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3307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F717BCD-F117-4C53-A6EF-B6C0A732F39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1653" y="1359877"/>
            <a:ext cx="4023360" cy="5234354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231C43D8-8FAF-4379-9268-38A1A1F86E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81652" y="5679831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4FCF5A-202F-440A-B155-2EC1FB15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B02C96FA-A9F6-4BB8-A4D5-7098A4BD5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873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16F0CC-4EA2-4A33-84E4-FA1621F2C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1599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5FCF036-D0A2-47CC-90B0-33D54F8768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599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292B821B-9E9F-47CE-A1F2-DE4E700C6F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999451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012A4CE-3F22-46FB-8296-62F77F0E71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4073" y="3999451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A28CB72-B78A-4B35-9177-E9983C151A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5972908"/>
            <a:ext cx="6071614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720EE94-EE4A-43BD-B8C6-1DD90EEE42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072" y="5972908"/>
            <a:ext cx="6067929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44B-7D9E-4B13-8AA8-A3EA87AAF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F013142-4CA7-4295-B78B-289F3A2AA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3353638"/>
            <a:ext cx="6071614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705D70D-3527-41B9-953A-02EE27A3D0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072" y="3353638"/>
            <a:ext cx="6067929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EA0A5F-525F-4B7B-A00A-FDEEB03D8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94704368-4B40-4244-B835-59AD3B2DC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1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F9B-2234-4653-A99F-5D2F9B5F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5D08A3C-C3B8-466B-B156-2B7603BE9D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EB0B9677-99AC-4044-AB84-E9D305067E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1599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03B347E-BFCA-4BD8-A7E2-954594AA91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599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1C8BECDA-89A4-4FBF-85D8-D4BB5A0F2A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999451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DE9BD444-265F-445A-8094-9F6DF62497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4073" y="3999451"/>
            <a:ext cx="6071616" cy="2583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8CDA5F37-963D-4B70-8B1F-1F65D1B0F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5972908"/>
            <a:ext cx="6071614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237B8DBE-95B6-4DE3-B1ED-237B75CF3E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4072" y="5972908"/>
            <a:ext cx="6067929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14EA058-C212-4453-87A8-A942A278B1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" y="3353638"/>
            <a:ext cx="6071614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8673089-2D3B-41CE-8B3B-FEB1E2F7CA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24072" y="3353638"/>
            <a:ext cx="6067929" cy="6096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408F10C-3AC1-45A0-A494-001203912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8CCE8949-9FE0-4501-9BC5-CBA5E7B5B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a Placeholder 3">
            <a:extLst>
              <a:ext uri="{FF2B5EF4-FFF2-40B4-BE49-F238E27FC236}">
                <a16:creationId xmlns:a16="http://schemas.microsoft.com/office/drawing/2014/main" id="{AF110865-99E7-4F9C-8068-1AE27173E53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1366576"/>
            <a:ext cx="12192000" cy="521007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FD541-0701-486E-B2FF-74909AD7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FDA6E-514D-471F-862C-B16A3B6E0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B980F132-4B1D-4D70-8B3B-B290A73C1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60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E5CE-6675-40C3-BF4B-83413066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3213AE13-6108-4F74-999F-00B955F955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edia Placeholder 3">
            <a:extLst>
              <a:ext uri="{FF2B5EF4-FFF2-40B4-BE49-F238E27FC236}">
                <a16:creationId xmlns:a16="http://schemas.microsoft.com/office/drawing/2014/main" id="{F69F91E8-E496-4D02-B5A2-A508731045CB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1366576"/>
            <a:ext cx="12192000" cy="521007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099265-2601-4302-A02A-EE86EB02B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14CCA2E-5A19-4F9F-80EB-F0166F849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23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021B-0E3D-4D2B-B49C-8A19493C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72C7-1E79-43AE-B2BB-AA3C1D8E8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0B0D752-72E9-4E42-90E4-C97003E00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2855-253E-40B0-A3FD-721D6BE7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418CBEB-9774-4CC5-B4E3-FD67E28A04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45BEF-C819-44A7-865C-DE6438180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FE512-A915-4020-AD79-063189FD3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D63BE9-FAB4-43CE-910A-7E323EA9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036" y="2185567"/>
            <a:ext cx="6701475" cy="2799037"/>
          </a:xfrm>
          <a:prstGeom prst="rect">
            <a:avLst/>
          </a:prstGeo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Slide Transition Title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29839A-8356-46BF-AC24-94B14007C4B5}"/>
              </a:ext>
            </a:extLst>
          </p:cNvPr>
          <p:cNvSpPr/>
          <p:nvPr userDrawn="1"/>
        </p:nvSpPr>
        <p:spPr>
          <a:xfrm>
            <a:off x="0" y="0"/>
            <a:ext cx="1575582" cy="1601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1E1F31-C9DE-4367-B055-38061D40C832}"/>
              </a:ext>
            </a:extLst>
          </p:cNvPr>
          <p:cNvSpPr/>
          <p:nvPr userDrawn="1"/>
        </p:nvSpPr>
        <p:spPr>
          <a:xfrm>
            <a:off x="794825" y="1209822"/>
            <a:ext cx="11397175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E971C-9288-4A77-86C5-8D0202FE3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6223" y="3616221"/>
            <a:ext cx="659243" cy="494432"/>
          </a:xfrm>
          <a:prstGeom prst="rect">
            <a:avLst/>
          </a:prstGeom>
          <a:ln>
            <a:noFill/>
          </a:ln>
        </p:spPr>
      </p:pic>
      <p:sp>
        <p:nvSpPr>
          <p:cNvPr id="13" name="Graphic 2">
            <a:extLst>
              <a:ext uri="{FF2B5EF4-FFF2-40B4-BE49-F238E27FC236}">
                <a16:creationId xmlns:a16="http://schemas.microsoft.com/office/drawing/2014/main" id="{A88DFA3B-48F1-4382-BFC0-E0223DCB11FB}"/>
              </a:ext>
            </a:extLst>
          </p:cNvPr>
          <p:cNvSpPr/>
          <p:nvPr userDrawn="1"/>
        </p:nvSpPr>
        <p:spPr>
          <a:xfrm>
            <a:off x="674769" y="1639466"/>
            <a:ext cx="3193475" cy="4450020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2">
            <a:extLst>
              <a:ext uri="{FF2B5EF4-FFF2-40B4-BE49-F238E27FC236}">
                <a16:creationId xmlns:a16="http://schemas.microsoft.com/office/drawing/2014/main" id="{454CBC42-3408-4EFB-B9F6-807F2943EC84}"/>
              </a:ext>
            </a:extLst>
          </p:cNvPr>
          <p:cNvSpPr/>
          <p:nvPr userDrawn="1"/>
        </p:nvSpPr>
        <p:spPr>
          <a:xfrm>
            <a:off x="2370407" y="367762"/>
            <a:ext cx="2508607" cy="3495675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2">
            <a:extLst>
              <a:ext uri="{FF2B5EF4-FFF2-40B4-BE49-F238E27FC236}">
                <a16:creationId xmlns:a16="http://schemas.microsoft.com/office/drawing/2014/main" id="{1D041992-2252-4723-B529-25AFD55A8179}"/>
              </a:ext>
            </a:extLst>
          </p:cNvPr>
          <p:cNvSpPr/>
          <p:nvPr userDrawn="1"/>
        </p:nvSpPr>
        <p:spPr>
          <a:xfrm>
            <a:off x="2980538" y="3866137"/>
            <a:ext cx="1504879" cy="2097007"/>
          </a:xfrm>
          <a:custGeom>
            <a:avLst/>
            <a:gdLst>
              <a:gd name="connsiteX0" fmla="*/ 1273493 w 2166937"/>
              <a:gd name="connsiteY0" fmla="*/ 799475 h 3019568"/>
              <a:gd name="connsiteX1" fmla="*/ 326708 w 2166937"/>
              <a:gd name="connsiteY1" fmla="*/ 44142 h 3019568"/>
              <a:gd name="connsiteX2" fmla="*/ 0 w 2166937"/>
              <a:gd name="connsiteY2" fmla="*/ 202257 h 3019568"/>
              <a:gd name="connsiteX3" fmla="*/ 0 w 2166937"/>
              <a:gd name="connsiteY3" fmla="*/ 495627 h 3019568"/>
              <a:gd name="connsiteX4" fmla="*/ 0 w 2166937"/>
              <a:gd name="connsiteY4" fmla="*/ 1208097 h 3019568"/>
              <a:gd name="connsiteX5" fmla="*/ 380048 w 2166937"/>
              <a:gd name="connsiteY5" fmla="*/ 1510992 h 3019568"/>
              <a:gd name="connsiteX6" fmla="*/ 5715 w 2166937"/>
              <a:gd name="connsiteY6" fmla="*/ 1811030 h 3019568"/>
              <a:gd name="connsiteX7" fmla="*/ 5715 w 2166937"/>
              <a:gd name="connsiteY7" fmla="*/ 2523500 h 3019568"/>
              <a:gd name="connsiteX8" fmla="*/ 5715 w 2166937"/>
              <a:gd name="connsiteY8" fmla="*/ 2817822 h 3019568"/>
              <a:gd name="connsiteX9" fmla="*/ 332423 w 2166937"/>
              <a:gd name="connsiteY9" fmla="*/ 2974985 h 3019568"/>
              <a:gd name="connsiteX10" fmla="*/ 1273493 w 2166937"/>
              <a:gd name="connsiteY10" fmla="*/ 2224415 h 3019568"/>
              <a:gd name="connsiteX11" fmla="*/ 2166938 w 2166937"/>
              <a:gd name="connsiteY11" fmla="*/ 1511945 h 3019568"/>
              <a:gd name="connsiteX12" fmla="*/ 1273493 w 2166937"/>
              <a:gd name="connsiteY12" fmla="*/ 799475 h 301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6937" h="3019568">
                <a:moveTo>
                  <a:pt x="1273493" y="799475"/>
                </a:moveTo>
                <a:lnTo>
                  <a:pt x="326708" y="44142"/>
                </a:lnTo>
                <a:cubicBezTo>
                  <a:pt x="195263" y="-60633"/>
                  <a:pt x="0" y="32712"/>
                  <a:pt x="0" y="202257"/>
                </a:cubicBezTo>
                <a:lnTo>
                  <a:pt x="0" y="495627"/>
                </a:lnTo>
                <a:lnTo>
                  <a:pt x="0" y="1208097"/>
                </a:lnTo>
                <a:lnTo>
                  <a:pt x="380048" y="1510992"/>
                </a:lnTo>
                <a:lnTo>
                  <a:pt x="5715" y="1811030"/>
                </a:lnTo>
                <a:lnTo>
                  <a:pt x="5715" y="2523500"/>
                </a:lnTo>
                <a:lnTo>
                  <a:pt x="5715" y="2817822"/>
                </a:lnTo>
                <a:cubicBezTo>
                  <a:pt x="5715" y="2986415"/>
                  <a:pt x="200978" y="3080712"/>
                  <a:pt x="332423" y="2974985"/>
                </a:cubicBezTo>
                <a:lnTo>
                  <a:pt x="1273493" y="2224415"/>
                </a:lnTo>
                <a:lnTo>
                  <a:pt x="2166938" y="1511945"/>
                </a:lnTo>
                <a:lnTo>
                  <a:pt x="1273493" y="799475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6BB2396-F15B-483F-A53B-4635BC914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D3417BBF-76A4-4EAD-A65A-AA837BDD6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65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294CB-5527-4DAE-A9BF-B70C7F65722A}"/>
              </a:ext>
            </a:extLst>
          </p:cNvPr>
          <p:cNvSpPr/>
          <p:nvPr userDrawn="1"/>
        </p:nvSpPr>
        <p:spPr>
          <a:xfrm>
            <a:off x="0" y="0"/>
            <a:ext cx="1420837" cy="151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A78AB-95AF-4886-9B7F-146508975BDF}"/>
              </a:ext>
            </a:extLst>
          </p:cNvPr>
          <p:cNvSpPr/>
          <p:nvPr userDrawn="1"/>
        </p:nvSpPr>
        <p:spPr>
          <a:xfrm>
            <a:off x="794825" y="1209822"/>
            <a:ext cx="11397175" cy="30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07D3-3D4F-4F37-9386-7B7EEECB5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34BD17D-E556-48C6-91ED-02E975317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80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1AAFC3-3FA1-4493-B046-395CB95C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E7737-3531-471E-91C4-7AACA46DC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91AD2-590D-420D-916C-C9C12FD83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ACBA717-435E-4F7E-A3B1-CE204DDA93D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1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054747-1250-43A5-A25F-9CBB00C5F8F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1600201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2FDB3F-D395-43B3-87EC-D692BF9600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201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910AE-FA0D-474F-84C2-A22B8B1C96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Boston Scientific Internal – Access Limited to all Internal BSC Personnel.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B8B351-2AB6-436D-9E69-2B44DB3387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AACBA717-435E-4F7E-A3B1-CE204DDA93D5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2B05147F-9485-404E-B6F9-E69F6164F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3677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B5B31CC0-A593-4D02-B4A7-9FF896F02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772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E84BD-8850-4137-A3F5-963283C2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31FAB4-C175-4698-8C6B-42549C0FB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0A677A-FFFA-4A74-9925-ACFEB7C67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1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6A99301B-7543-4C8A-A14C-DE3EFAF9D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677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80833D55-6A56-464A-A6C7-826B940138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772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19620-9B87-4BEB-A19C-29B53B25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6B11D9E-F2B2-4764-9BA0-BAB02D6036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34FBA5-3083-4C1B-B4B7-D57F70142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57A89C5-1D78-4C2C-B696-7F69AFCA7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6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4">
            <a:extLst>
              <a:ext uri="{FF2B5EF4-FFF2-40B4-BE49-F238E27FC236}">
                <a16:creationId xmlns:a16="http://schemas.microsoft.com/office/drawing/2014/main" id="{A34FD180-0491-4B8F-B0AD-C854E76B7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577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DA9532B8-4EC8-4820-9656-FF889CC14A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9888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4">
            <a:extLst>
              <a:ext uri="{FF2B5EF4-FFF2-40B4-BE49-F238E27FC236}">
                <a16:creationId xmlns:a16="http://schemas.microsoft.com/office/drawing/2014/main" id="{8E7F1DA4-358A-4B5D-B860-8B8812E81E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7232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9B62F-5556-42F2-9D8C-D4A52BB1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1EB760-CBF0-4D37-A881-F04EE476F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E1EFEB3-1738-4F6F-B6A1-62EC4C64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4">
            <a:extLst>
              <a:ext uri="{FF2B5EF4-FFF2-40B4-BE49-F238E27FC236}">
                <a16:creationId xmlns:a16="http://schemas.microsoft.com/office/drawing/2014/main" id="{CCB28310-005E-411B-A543-B78CA2CAAB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4577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4">
            <a:extLst>
              <a:ext uri="{FF2B5EF4-FFF2-40B4-BE49-F238E27FC236}">
                <a16:creationId xmlns:a16="http://schemas.microsoft.com/office/drawing/2014/main" id="{EDDA53B2-0502-472F-906E-51DF915B60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9888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24">
            <a:extLst>
              <a:ext uri="{FF2B5EF4-FFF2-40B4-BE49-F238E27FC236}">
                <a16:creationId xmlns:a16="http://schemas.microsoft.com/office/drawing/2014/main" id="{AD64EB56-CA5F-41DE-9533-DFED8B8F03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7232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EDC10-29A4-4086-AFAE-5CE36BD2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EB2CA07-CF16-433E-AF92-ECFC6FADCF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8011" y="760967"/>
            <a:ext cx="9084064" cy="424733"/>
          </a:xfrm>
        </p:spPr>
        <p:txBody>
          <a:bodyPr lIns="0" rIns="0"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tx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6980AD-7796-4AFF-BFD7-4FA98A509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A5F7CEEA-5904-41F1-8953-BE62FFB49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9A073-C08B-C94E-A8B3-73ABA59A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11" y="205622"/>
            <a:ext cx="9269200" cy="566217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pPr marL="0"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9C8907-70B3-4342-A797-A3AF59FFA094}"/>
              </a:ext>
            </a:extLst>
          </p:cNvPr>
          <p:cNvSpPr/>
          <p:nvPr userDrawn="1"/>
        </p:nvSpPr>
        <p:spPr>
          <a:xfrm>
            <a:off x="0" y="6582508"/>
            <a:ext cx="12192000" cy="457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9DDA0-74AF-864C-8FDB-6BD40DC6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446" y="1566547"/>
            <a:ext cx="11259109" cy="479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4912-AB3B-F848-86D4-74E9BFE8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9145B-7772-FD46-BF2E-AB2A0B4F8B32}"/>
              </a:ext>
            </a:extLst>
          </p:cNvPr>
          <p:cNvSpPr txBox="1"/>
          <p:nvPr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17C6B67-5247-4659-AECB-71C615B8110A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0629212" y="256744"/>
            <a:ext cx="1252610" cy="4265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2A9105-8517-48B6-B10B-5769F1AA49F1}"/>
              </a:ext>
            </a:extLst>
          </p:cNvPr>
          <p:cNvSpPr/>
          <p:nvPr userDrawn="1"/>
        </p:nvSpPr>
        <p:spPr>
          <a:xfrm>
            <a:off x="0" y="1324679"/>
            <a:ext cx="12192000" cy="457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F4BC60-0C44-4BA4-8C4F-6A0000967A44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245788" y="229791"/>
            <a:ext cx="659243" cy="494432"/>
          </a:xfrm>
          <a:prstGeom prst="rect">
            <a:avLst/>
          </a:prstGeom>
          <a:ln>
            <a:noFill/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282B49-354B-408D-9A87-9BA02DE72DA5}"/>
              </a:ext>
            </a:extLst>
          </p:cNvPr>
          <p:cNvCxnSpPr>
            <a:cxnSpLocks/>
          </p:cNvCxnSpPr>
          <p:nvPr userDrawn="1"/>
        </p:nvCxnSpPr>
        <p:spPr>
          <a:xfrm>
            <a:off x="1012025" y="225547"/>
            <a:ext cx="0" cy="502920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2C5C8-4B38-453D-B42A-47EA50C6F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0" r:id="rId3"/>
    <p:sldLayoutId id="2147483697" r:id="rId4"/>
    <p:sldLayoutId id="2147483750" r:id="rId5"/>
    <p:sldLayoutId id="2147483701" r:id="rId6"/>
    <p:sldLayoutId id="2147483703" r:id="rId7"/>
    <p:sldLayoutId id="2147483704" r:id="rId8"/>
    <p:sldLayoutId id="2147483705" r:id="rId9"/>
    <p:sldLayoutId id="2147483710" r:id="rId10"/>
    <p:sldLayoutId id="2147483711" r:id="rId11"/>
    <p:sldLayoutId id="2147483712" r:id="rId12"/>
    <p:sldLayoutId id="2147483713" r:id="rId13"/>
    <p:sldLayoutId id="2147483716" r:id="rId14"/>
    <p:sldLayoutId id="2147483717" r:id="rId15"/>
    <p:sldLayoutId id="2147483714" r:id="rId16"/>
    <p:sldLayoutId id="2147483715" r:id="rId17"/>
    <p:sldLayoutId id="2147483724" r:id="rId18"/>
    <p:sldLayoutId id="2147483725" r:id="rId19"/>
    <p:sldLayoutId id="2147483722" r:id="rId20"/>
    <p:sldLayoutId id="2147483723" r:id="rId21"/>
    <p:sldLayoutId id="2147483720" r:id="rId22"/>
    <p:sldLayoutId id="2147483721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  <p:sldLayoutId id="2147483732" r:id="rId42"/>
    <p:sldLayoutId id="2147483733" r:id="rId43"/>
    <p:sldLayoutId id="2147483734" r:id="rId44"/>
    <p:sldLayoutId id="2147483735" r:id="rId45"/>
    <p:sldLayoutId id="2147483748" r:id="rId46"/>
    <p:sldLayoutId id="2147483749" r:id="rId47"/>
    <p:sldLayoutId id="2147483695" r:id="rId48"/>
    <p:sldLayoutId id="2147483709" r:id="rId49"/>
    <p:sldLayoutId id="2147483696" r:id="rId50"/>
    <p:sldLayoutId id="2147483751" r:id="rId51"/>
    <p:sldLayoutId id="2147483752" r:id="rId52"/>
  </p:sldLayoutIdLst>
  <p:hf hdr="0" dt="0"/>
  <p:txStyles>
    <p:titleStyle>
      <a:lvl1pPr algn="l" defTabSz="914232" rtl="0" eaLnBrk="1" latinLnBrk="0" hangingPunct="1">
        <a:lnSpc>
          <a:spcPct val="90000"/>
        </a:lnSpc>
        <a:spcBef>
          <a:spcPct val="0"/>
        </a:spcBef>
        <a:buNone/>
        <a:defRPr lang="en-US" sz="3600" b="0" kern="120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559" indent="-228559" algn="l" defTabSz="914232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674" indent="-228559" algn="l" defTabSz="914232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788" indent="-228559" algn="l" defTabSz="91423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904" indent="-228559" algn="l" defTabSz="914232" rtl="0" eaLnBrk="1" latinLnBrk="0" hangingPunct="1">
        <a:lnSpc>
          <a:spcPct val="90000"/>
        </a:lnSpc>
        <a:spcBef>
          <a:spcPts val="600"/>
        </a:spcBef>
        <a:buFont typeface="Century Gothic" panose="020B0502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021" indent="-228559" algn="l" defTabSz="91423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35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9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7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3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3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9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8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940" userDrawn="1">
          <p15:clr>
            <a:srgbClr val="F26B43"/>
          </p15:clr>
        </p15:guide>
        <p15:guide id="3" pos="640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528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0.png"/><Relationship Id="rId4" Type="http://schemas.openxmlformats.org/officeDocument/2006/relationships/image" Target="../media/image9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ality-catch.internal.prod.apps.bsci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3B7CE3E-2C12-4087-8C36-FD44D342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Catch Overview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7CEBC53-AD3D-4233-90F9-C8506E6F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364102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0D867-96DB-44D8-926D-1904AD90AC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3677" y="1493049"/>
            <a:ext cx="5657934" cy="4988774"/>
          </a:xfrm>
        </p:spPr>
        <p:txBody>
          <a:bodyPr>
            <a:normAutofit/>
          </a:bodyPr>
          <a:lstStyle/>
          <a:p>
            <a:r>
              <a:rPr lang="en-US" sz="2400" dirty="0"/>
              <a:t>Purpose: Provide reliable signal of quality health and measure of overall performance to plan</a:t>
            </a:r>
          </a:p>
          <a:p>
            <a:endParaRPr lang="en-US" dirty="0"/>
          </a:p>
          <a:p>
            <a:r>
              <a:rPr lang="en-US" sz="2400" dirty="0"/>
              <a:t>Proposed Metrics:</a:t>
            </a:r>
          </a:p>
          <a:p>
            <a:pPr lvl="1"/>
            <a:r>
              <a:rPr lang="en-US" sz="2200" dirty="0"/>
              <a:t># of Catches Open</a:t>
            </a:r>
          </a:p>
          <a:p>
            <a:pPr lvl="1"/>
            <a:r>
              <a:rPr lang="en-US" sz="2200"/>
              <a:t># of Catches </a:t>
            </a:r>
            <a:r>
              <a:rPr lang="en-US" sz="2200" dirty="0"/>
              <a:t>Closed </a:t>
            </a:r>
          </a:p>
          <a:p>
            <a:endParaRPr lang="en-US" dirty="0"/>
          </a:p>
          <a:p>
            <a:r>
              <a:rPr lang="en-US" sz="2400" dirty="0"/>
              <a:t>Use real time feedback as sites adopt to solidify the right metric(s) to incorporate within the 2023 9-Panel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3E5D36-4833-4540-8CAF-171422B7F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07" y="2546430"/>
            <a:ext cx="6356599" cy="2487483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A2D8074-7AA2-4020-AFB5-C63164191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11" y="205622"/>
            <a:ext cx="9269200" cy="566217"/>
          </a:xfrm>
        </p:spPr>
        <p:txBody>
          <a:bodyPr anchor="t">
            <a:noAutofit/>
          </a:bodyPr>
          <a:lstStyle/>
          <a:p>
            <a:r>
              <a:rPr lang="en-US" sz="4000" dirty="0"/>
              <a:t>Measuring Performance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C21B-4D6F-43D8-AA9A-05A683B19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6527D8E-D30F-8741-AC46-BD282B720A9A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311592E0-C98A-4160-8AAD-91B5AB27A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</p:spPr>
        <p:txBody>
          <a:bodyPr/>
          <a:lstStyle/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95FB70-3490-4997-8EE5-364D25628F11}"/>
              </a:ext>
            </a:extLst>
          </p:cNvPr>
          <p:cNvSpPr txBox="1"/>
          <p:nvPr/>
        </p:nvSpPr>
        <p:spPr>
          <a:xfrm>
            <a:off x="6220391" y="1752192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Adoption Strategy:</a:t>
            </a:r>
          </a:p>
        </p:txBody>
      </p:sp>
    </p:spTree>
    <p:extLst>
      <p:ext uri="{BB962C8B-B14F-4D97-AF65-F5344CB8AC3E}">
        <p14:creationId xmlns:p14="http://schemas.microsoft.com/office/powerpoint/2010/main" val="216978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B004AD-E054-4423-BA43-CEB25DE6F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1371600"/>
            <a:ext cx="2743200" cy="5212080"/>
          </a:xfr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Build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sz="1700" dirty="0"/>
              <a:t>Ensure workstations are </a:t>
            </a:r>
            <a:r>
              <a:rPr lang="en-US" sz="1700" b="1" i="1" dirty="0"/>
              <a:t>born</a:t>
            </a:r>
            <a:r>
              <a:rPr lang="en-US" sz="1700" dirty="0"/>
              <a:t> low risk by identifying key vulnerabilities in our Mfg. and DC processes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BB334D-FFFE-4EF5-98DB-311962D6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822"/>
            <a:ext cx="9669544" cy="1129845"/>
          </a:xfrm>
        </p:spPr>
        <p:txBody>
          <a:bodyPr/>
          <a:lstStyle/>
          <a:p>
            <a:r>
              <a:rPr lang="en-US" sz="4000" dirty="0"/>
              <a:t>Preventative Tools in Motion</a:t>
            </a:r>
            <a:br>
              <a:rPr lang="en-US" dirty="0"/>
            </a:br>
            <a:r>
              <a:rPr lang="en-US" sz="2667" i="1" dirty="0"/>
              <a:t>Driving Preventative Quality Culture in our Manufacturing &amp; Distribution Workstations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03A83-EA61-4C4C-8D91-17D2EB205FE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904473" y="1374512"/>
            <a:ext cx="2743200" cy="5212080"/>
          </a:xfrm>
          <a:noFill/>
          <a:ln w="254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Monitor/</a:t>
            </a:r>
            <a:r>
              <a:rPr lang="en-US" sz="2583" dirty="0"/>
              <a:t>Control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sz="1700" dirty="0">
                <a:cs typeface="Arial" panose="020B0604020202020204" pitchFamily="34" charset="0"/>
              </a:rPr>
              <a:t>Drive Quality at the source by identifying and prioritizing quality issues before they reach the patient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3D46B0-9240-41DA-8E49-E149C7FB10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79927" y="1374512"/>
            <a:ext cx="2743200" cy="5212080"/>
          </a:xfrm>
          <a:solidFill>
            <a:schemeClr val="bg1"/>
          </a:solidFill>
          <a:ln w="25400"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100" dirty="0"/>
              <a:t>Repair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r>
              <a:rPr lang="en-US" dirty="0"/>
              <a:t>Confirmed non-conformance; investigate and make corrections (NCEP) or reduce or eliminate the problem occurrence (CAPA)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339E6-ECAF-4DD0-B7C1-B0BCDF94E22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Boston Scientific Internal – Access Limited to all Internal BSC Personnel.</a:t>
            </a:r>
            <a:endParaRPr lang="en-US" sz="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AA98A-BEC3-467B-A6A6-845B581385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AEB4F9-C926-4FF3-BD70-6AA7B0B70E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60424C-75B2-400B-BA77-5C17AD75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96" y="1962815"/>
            <a:ext cx="2519609" cy="1621677"/>
          </a:xfrm>
          <a:prstGeom prst="rect">
            <a:avLst/>
          </a:prstGeom>
          <a:ln w="12700">
            <a:solidFill>
              <a:srgbClr val="00020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DFE83D-B06E-4FCC-ABA4-0A95E12C6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00" y="1891986"/>
            <a:ext cx="1909653" cy="1809144"/>
          </a:xfrm>
          <a:prstGeom prst="rect">
            <a:avLst/>
          </a:prstGeom>
          <a:ln w="12700">
            <a:solidFill>
              <a:srgbClr val="000204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EE6750-5BD1-4ADE-8FE0-544E555B8686}"/>
              </a:ext>
            </a:extLst>
          </p:cNvPr>
          <p:cNvSpPr txBox="1"/>
          <p:nvPr/>
        </p:nvSpPr>
        <p:spPr>
          <a:xfrm>
            <a:off x="295992" y="1355155"/>
            <a:ext cx="541174" cy="258788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Analogy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07971-C0E5-463A-B5AF-3E1073A4C3D9}"/>
              </a:ext>
            </a:extLst>
          </p:cNvPr>
          <p:cNvSpPr txBox="1"/>
          <p:nvPr/>
        </p:nvSpPr>
        <p:spPr>
          <a:xfrm>
            <a:off x="254256" y="4429766"/>
            <a:ext cx="541174" cy="187487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49877-7844-4BF2-A40E-DDD7B43C08C0}"/>
              </a:ext>
            </a:extLst>
          </p:cNvPr>
          <p:cNvSpPr txBox="1"/>
          <p:nvPr/>
        </p:nvSpPr>
        <p:spPr>
          <a:xfrm>
            <a:off x="1907085" y="4030357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WSVA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14BB24-23C9-44DB-A15B-9E0CD26C3FF9}"/>
              </a:ext>
            </a:extLst>
          </p:cNvPr>
          <p:cNvSpPr txBox="1"/>
          <p:nvPr/>
        </p:nvSpPr>
        <p:spPr>
          <a:xfrm>
            <a:off x="4170654" y="4030357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Quality Catch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D236D-DF70-4A33-9507-ACC998745356}"/>
              </a:ext>
            </a:extLst>
          </p:cNvPr>
          <p:cNvSpPr txBox="1"/>
          <p:nvPr/>
        </p:nvSpPr>
        <p:spPr>
          <a:xfrm>
            <a:off x="9661669" y="387567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670FF884-726B-4708-9263-397F74F9B5FB}"/>
              </a:ext>
            </a:extLst>
          </p:cNvPr>
          <p:cNvSpPr txBox="1">
            <a:spLocks/>
          </p:cNvSpPr>
          <p:nvPr/>
        </p:nvSpPr>
        <p:spPr>
          <a:xfrm>
            <a:off x="6642200" y="1371600"/>
            <a:ext cx="2743200" cy="521208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6538" indent="-236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lang="en-US"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93738" indent="-236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lang="en-US"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874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 lang="en-US" sz="18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5446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–"/>
              <a:defRPr lang="en-US"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01838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»"/>
              <a:defRPr lang="en-US" sz="1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dirty="0">
                <a:solidFill>
                  <a:schemeClr val="tx2"/>
                </a:solidFill>
              </a:rPr>
              <a:t>Improve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333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Identify, manage, and implement improvements using problem and/or process improvement methodologies as needed </a:t>
            </a: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ECB3026-70F7-4A4E-98A7-693A02E1A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38" y="1890529"/>
            <a:ext cx="1909653" cy="1812055"/>
          </a:xfrm>
          <a:prstGeom prst="rect">
            <a:avLst/>
          </a:prstGeom>
          <a:ln w="12700">
            <a:solidFill>
              <a:srgbClr val="000204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461802-313C-4193-80C6-E0D09F23608D}"/>
              </a:ext>
            </a:extLst>
          </p:cNvPr>
          <p:cNvSpPr txBox="1"/>
          <p:nvPr/>
        </p:nvSpPr>
        <p:spPr>
          <a:xfrm>
            <a:off x="10174525" y="408171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eCAPA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BEC2E6-53FB-42FF-960C-B01794E24A6F}"/>
              </a:ext>
            </a:extLst>
          </p:cNvPr>
          <p:cNvSpPr txBox="1"/>
          <p:nvPr/>
        </p:nvSpPr>
        <p:spPr>
          <a:xfrm>
            <a:off x="6948491" y="3820274"/>
            <a:ext cx="2099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WSVA, CI, Quality Catch, PCAPA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0D6112-8F66-4187-AE5C-48C3CF7FB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8708" y="1895356"/>
            <a:ext cx="1909652" cy="1809144"/>
          </a:xfrm>
          <a:prstGeom prst="rect">
            <a:avLst/>
          </a:prstGeom>
          <a:ln w="12700">
            <a:solidFill>
              <a:srgbClr val="000204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CE395F-DDEB-4366-B517-91F2F7467541}"/>
              </a:ext>
            </a:extLst>
          </p:cNvPr>
          <p:cNvSpPr/>
          <p:nvPr/>
        </p:nvSpPr>
        <p:spPr>
          <a:xfrm>
            <a:off x="4170654" y="3977640"/>
            <a:ext cx="2254143" cy="60033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39" y="251834"/>
            <a:ext cx="9772650" cy="110130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Quality Catch Program</a:t>
            </a:r>
          </a:p>
        </p:txBody>
      </p:sp>
      <p:sp>
        <p:nvSpPr>
          <p:cNvPr id="8" name="Plus 7"/>
          <p:cNvSpPr/>
          <p:nvPr/>
        </p:nvSpPr>
        <p:spPr>
          <a:xfrm>
            <a:off x="5579135" y="4860811"/>
            <a:ext cx="914400" cy="914400"/>
          </a:xfrm>
          <a:prstGeom prst="mathPlu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7911" y="3929355"/>
            <a:ext cx="3505199" cy="2572113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39" indent="-227004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8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4270" y="3929355"/>
            <a:ext cx="3505199" cy="2572113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39" indent="-226686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553202" y="3929355"/>
            <a:ext cx="3509908" cy="51705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en-US" sz="1667" b="1" dirty="0">
                <a:solidFill>
                  <a:schemeClr val="bg1"/>
                </a:solidFill>
                <a:sym typeface="Symbol" panose="05050102010706020507" pitchFamily="18" charset="2"/>
              </a:rPr>
              <a:t> Reactive;  Proactive</a:t>
            </a:r>
            <a:endParaRPr lang="en-US" sz="1667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4270" y="3929355"/>
            <a:ext cx="3505199" cy="5170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67" b="1" dirty="0">
                <a:solidFill>
                  <a:schemeClr val="bg1"/>
                </a:solidFill>
              </a:rPr>
              <a:t>Patient Centric Culture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45167" y="1413136"/>
            <a:ext cx="9721901" cy="2258576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640080" bIns="91440" rtlCol="0" anchor="t"/>
          <a:lstStyle/>
          <a:p>
            <a:pPr marL="285739" indent="-226686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Purpose: Identify, prioritize, and resolve quality issues within the Production Environment before they reach the patient</a:t>
            </a:r>
          </a:p>
          <a:p>
            <a:pPr marL="666723" lvl="1" indent="-226686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Continued focus on Quality at the Source</a:t>
            </a:r>
          </a:p>
          <a:p>
            <a:pPr marL="285739" indent="-226686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Revamp of QI Program to include both reactive and proactive events/signal sources</a:t>
            </a:r>
          </a:p>
          <a:p>
            <a:pPr marL="285739" indent="-226686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Events logged in centralized database and scored to help determine significance &amp; priority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45168" y="1413136"/>
            <a:ext cx="9717513" cy="5170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2000" b="1" dirty="0">
                <a:solidFill>
                  <a:schemeClr val="bg1"/>
                </a:solidFill>
              </a:rPr>
              <a:t>Purpose</a:t>
            </a:r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C8B02A15-08A6-4C77-8F2D-814C06F52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499" y="4530175"/>
            <a:ext cx="2857500" cy="198786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5B9F4F0-1ABE-41C1-9E29-AAABACC8C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05" y="4880000"/>
            <a:ext cx="1288211" cy="12882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D360FA-65C9-4753-A725-1B189DA7A4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6667" l="9968" r="98071">
                        <a14:foregroundMark x1="61415" y1="45926" x2="61415" y2="45926"/>
                        <a14:foregroundMark x1="61415" y1="52593" x2="61415" y2="52593"/>
                        <a14:foregroundMark x1="52733" y1="53333" x2="52733" y2="53333"/>
                        <a14:foregroundMark x1="86817" y1="24074" x2="86817" y2="24074"/>
                        <a14:foregroundMark x1="77814" y1="19259" x2="77814" y2="19259"/>
                        <a14:foregroundMark x1="73633" y1="11481" x2="73633" y2="11481"/>
                        <a14:foregroundMark x1="93891" y1="57407" x2="93891" y2="57407"/>
                        <a14:foregroundMark x1="84887" y1="71481" x2="84887" y2="71481"/>
                        <a14:foregroundMark x1="79743" y1="84444" x2="79743" y2="84444"/>
                        <a14:foregroundMark x1="72347" y1="92593" x2="72347" y2="92593"/>
                        <a14:foregroundMark x1="63023" y1="97037" x2="63023" y2="97037"/>
                        <a14:foregroundMark x1="59486" y1="6296" x2="59486" y2="6296"/>
                        <a14:foregroundMark x1="57556" y1="741" x2="57556" y2="741"/>
                        <a14:foregroundMark x1="98071" y1="48889" x2="98071" y2="48889"/>
                        <a14:backgroundMark x1="57556" y1="741" x2="57556" y2="741"/>
                      </a14:backgroundRemoval>
                    </a14:imgEffect>
                  </a14:imgLayer>
                </a14:imgProps>
              </a:ext>
            </a:extLst>
          </a:blip>
          <a:srcRect l="8914"/>
          <a:stretch/>
        </p:blipFill>
        <p:spPr>
          <a:xfrm>
            <a:off x="3816279" y="4863896"/>
            <a:ext cx="1361973" cy="1288212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120F7A60-105A-43D9-B061-FB6048FE2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53169" r="78750" b="26693"/>
          <a:stretch/>
        </p:blipFill>
        <p:spPr bwMode="auto">
          <a:xfrm>
            <a:off x="451295" y="4656510"/>
            <a:ext cx="1060484" cy="96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356A93D-8F20-4789-9838-6F19A2241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1" t="77091" r="79281" b="6707"/>
          <a:stretch/>
        </p:blipFill>
        <p:spPr bwMode="auto">
          <a:xfrm>
            <a:off x="593726" y="5575033"/>
            <a:ext cx="910492" cy="7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1D4A1AE-F187-45FE-966A-EF8EE94C7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r="79571" b="80964"/>
          <a:stretch/>
        </p:blipFill>
        <p:spPr bwMode="auto">
          <a:xfrm>
            <a:off x="593726" y="3989719"/>
            <a:ext cx="910492" cy="79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03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8CD100-25B0-47AE-A985-CC024895B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3" y="1553982"/>
            <a:ext cx="9025048" cy="5113518"/>
          </a:xfrm>
        </p:spPr>
        <p:txBody>
          <a:bodyPr>
            <a:normAutofit fontScale="70000" lnSpcReduction="20000"/>
          </a:bodyPr>
          <a:lstStyle/>
          <a:p>
            <a:r>
              <a:rPr lang="en-US" sz="2667" dirty="0">
                <a:cs typeface="Arial" panose="020B0604020202020204" pitchFamily="34" charset="0"/>
              </a:rPr>
              <a:t>Reinvigorate efforts to drive Quality at the Source</a:t>
            </a:r>
          </a:p>
          <a:p>
            <a:endParaRPr lang="en-US" sz="2667" dirty="0">
              <a:cs typeface="Arial" panose="020B0604020202020204" pitchFamily="34" charset="0"/>
            </a:endParaRPr>
          </a:p>
          <a:p>
            <a:r>
              <a:rPr lang="en-US" sz="2667" dirty="0">
                <a:cs typeface="Arial" panose="020B0604020202020204" pitchFamily="34" charset="0"/>
              </a:rPr>
              <a:t>Incentivize organization to identify proactive opportunities</a:t>
            </a:r>
          </a:p>
          <a:p>
            <a:endParaRPr lang="en-US" sz="2667" dirty="0">
              <a:cs typeface="Arial" panose="020B0604020202020204" pitchFamily="34" charset="0"/>
            </a:endParaRPr>
          </a:p>
          <a:p>
            <a:r>
              <a:rPr lang="en-US" sz="2667" dirty="0">
                <a:cs typeface="Arial" panose="020B0604020202020204" pitchFamily="34" charset="0"/>
              </a:rPr>
              <a:t>Allow Sites to focus on high priority risks/vulnerabilities</a:t>
            </a:r>
          </a:p>
          <a:p>
            <a:pPr lvl="1"/>
            <a:r>
              <a:rPr lang="en-US" sz="2267" dirty="0">
                <a:cs typeface="Arial" panose="020B0604020202020204" pitchFamily="34" charset="0"/>
              </a:rPr>
              <a:t>Use of simple scoring method linked to patient risk to facilitate escalation</a:t>
            </a:r>
          </a:p>
          <a:p>
            <a:endParaRPr lang="en-US" sz="2667" dirty="0">
              <a:cs typeface="Arial" panose="020B0604020202020204" pitchFamily="34" charset="0"/>
            </a:endParaRPr>
          </a:p>
          <a:p>
            <a:r>
              <a:rPr lang="en-US" sz="2667" dirty="0">
                <a:cs typeface="Arial" panose="020B0604020202020204" pitchFamily="34" charset="0"/>
              </a:rPr>
              <a:t>Centralized database to facilitate identification of opportunities and prioritization of improvement</a:t>
            </a:r>
          </a:p>
          <a:p>
            <a:pPr lvl="1"/>
            <a:r>
              <a:rPr lang="en-US" sz="2267" dirty="0">
                <a:cs typeface="Arial" panose="020B0604020202020204" pitchFamily="34" charset="0"/>
              </a:rPr>
              <a:t>Currently no easy way to enter, find, or trend Quality data across the Site</a:t>
            </a:r>
          </a:p>
          <a:p>
            <a:pPr lvl="1"/>
            <a:r>
              <a:rPr lang="en-US" sz="2267" dirty="0">
                <a:cs typeface="Arial" panose="020B0604020202020204" pitchFamily="34" charset="0"/>
              </a:rPr>
              <a:t>Hard to determine where to focus efforts</a:t>
            </a:r>
          </a:p>
          <a:p>
            <a:pPr lvl="1"/>
            <a:r>
              <a:rPr lang="en-US" sz="2267" dirty="0">
                <a:cs typeface="Arial" panose="020B0604020202020204" pitchFamily="34" charset="0"/>
              </a:rPr>
              <a:t>Allow for mitigation tracking to ensure open items are closed</a:t>
            </a:r>
          </a:p>
          <a:p>
            <a:pPr lvl="1"/>
            <a:r>
              <a:rPr lang="en-US" sz="2267" dirty="0">
                <a:cs typeface="Arial" panose="020B0604020202020204" pitchFamily="34" charset="0"/>
              </a:rPr>
              <a:t>Database will help facilitate adoption of centralized metrics to measure progress and performance</a:t>
            </a:r>
          </a:p>
          <a:p>
            <a:pPr lvl="1"/>
            <a:endParaRPr lang="en-US" sz="2267" dirty="0"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595267-CFD3-4A54-BBEA-D9D096AD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Program</a:t>
            </a:r>
            <a:r>
              <a:rPr lang="en-US" dirty="0">
                <a:latin typeface="+mn-lt"/>
              </a:rPr>
              <a:t> Benefits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5CE5A5-305A-4211-B916-93D8D4A8B91C}"/>
              </a:ext>
            </a:extLst>
          </p:cNvPr>
          <p:cNvGrpSpPr/>
          <p:nvPr/>
        </p:nvGrpSpPr>
        <p:grpSpPr>
          <a:xfrm>
            <a:off x="9859683" y="2730500"/>
            <a:ext cx="1050131" cy="1050131"/>
            <a:chOff x="2106397" y="1244394"/>
            <a:chExt cx="1260157" cy="1260157"/>
          </a:xfrm>
          <a:solidFill>
            <a:schemeClr val="accent2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D03870D-8B56-403F-8D8E-BFC6405A322A}"/>
                </a:ext>
              </a:extLst>
            </p:cNvPr>
            <p:cNvSpPr/>
            <p:nvPr/>
          </p:nvSpPr>
          <p:spPr>
            <a:xfrm>
              <a:off x="2106397" y="1244394"/>
              <a:ext cx="1260157" cy="126015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142264E6-88B4-495E-B4A7-726343D18C9F}"/>
                </a:ext>
              </a:extLst>
            </p:cNvPr>
            <p:cNvSpPr txBox="1"/>
            <p:nvPr/>
          </p:nvSpPr>
          <p:spPr>
            <a:xfrm>
              <a:off x="2290943" y="1428940"/>
              <a:ext cx="891065" cy="8910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54" tIns="10054" rIns="10054" bIns="10054" numCol="1" spcCol="1270" anchor="ctr" anchorCtr="0">
              <a:noAutofit/>
            </a:bodyPr>
            <a:lstStyle/>
            <a:p>
              <a:pPr algn="ctr" defTabSz="7037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83" dirty="0"/>
                <a:t>Quality Catch App</a:t>
              </a:r>
            </a:p>
          </p:txBody>
        </p:sp>
      </p:grpSp>
      <p:sp>
        <p:nvSpPr>
          <p:cNvPr id="9" name="Arrow: Left 8">
            <a:extLst>
              <a:ext uri="{FF2B5EF4-FFF2-40B4-BE49-F238E27FC236}">
                <a16:creationId xmlns:a16="http://schemas.microsoft.com/office/drawing/2014/main" id="{52C77943-CF93-4CD5-9999-9588C280DC28}"/>
              </a:ext>
            </a:extLst>
          </p:cNvPr>
          <p:cNvSpPr/>
          <p:nvPr/>
        </p:nvSpPr>
        <p:spPr>
          <a:xfrm rot="7967929">
            <a:off x="9340709" y="3803657"/>
            <a:ext cx="795913" cy="299287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rgbClr val="33CCCC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48C282-E8F0-4B11-9D15-64737A9B8FC6}"/>
              </a:ext>
            </a:extLst>
          </p:cNvPr>
          <p:cNvGrpSpPr/>
          <p:nvPr/>
        </p:nvGrpSpPr>
        <p:grpSpPr>
          <a:xfrm rot="21567710">
            <a:off x="9005624" y="4010547"/>
            <a:ext cx="1031533" cy="485612"/>
            <a:chOff x="476826" y="1593539"/>
            <a:chExt cx="1237840" cy="582734"/>
          </a:xfrm>
          <a:solidFill>
            <a:schemeClr val="accent2"/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87C163F-47AD-4EF9-8F37-AA1EC5645400}"/>
                </a:ext>
              </a:extLst>
            </p:cNvPr>
            <p:cNvSpPr/>
            <p:nvPr/>
          </p:nvSpPr>
          <p:spPr>
            <a:xfrm>
              <a:off x="476826" y="1593539"/>
              <a:ext cx="1237840" cy="5827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4540A668-C80E-406F-B265-C8EC483DCDE1}"/>
                </a:ext>
              </a:extLst>
            </p:cNvPr>
            <p:cNvSpPr txBox="1"/>
            <p:nvPr/>
          </p:nvSpPr>
          <p:spPr>
            <a:xfrm>
              <a:off x="493894" y="1610607"/>
              <a:ext cx="1203704" cy="5485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4444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Process Errors</a:t>
              </a:r>
            </a:p>
          </p:txBody>
        </p:sp>
      </p:grpSp>
      <p:sp>
        <p:nvSpPr>
          <p:cNvPr id="11" name="Arrow: Left 10">
            <a:extLst>
              <a:ext uri="{FF2B5EF4-FFF2-40B4-BE49-F238E27FC236}">
                <a16:creationId xmlns:a16="http://schemas.microsoft.com/office/drawing/2014/main" id="{C34B5DE8-ABCD-47C0-B020-38F78D577305}"/>
              </a:ext>
            </a:extLst>
          </p:cNvPr>
          <p:cNvSpPr/>
          <p:nvPr/>
        </p:nvSpPr>
        <p:spPr>
          <a:xfrm rot="13597565">
            <a:off x="9444778" y="2482729"/>
            <a:ext cx="664033" cy="299287"/>
          </a:xfrm>
          <a:prstGeom prst="leftArrow">
            <a:avLst>
              <a:gd name="adj1" fmla="val 60000"/>
              <a:gd name="adj2" fmla="val 32318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rgbClr val="33CCCC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64FE6C-663B-46B5-89BC-93BB364D1CF5}"/>
              </a:ext>
            </a:extLst>
          </p:cNvPr>
          <p:cNvGrpSpPr/>
          <p:nvPr/>
        </p:nvGrpSpPr>
        <p:grpSpPr>
          <a:xfrm rot="21567710">
            <a:off x="9089416" y="2055095"/>
            <a:ext cx="997624" cy="521691"/>
            <a:chOff x="1136209" y="442186"/>
            <a:chExt cx="1197149" cy="682931"/>
          </a:xfrm>
          <a:solidFill>
            <a:schemeClr val="accent2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186FF23-60E4-4520-8225-CC679B35A7FA}"/>
                </a:ext>
              </a:extLst>
            </p:cNvPr>
            <p:cNvSpPr/>
            <p:nvPr/>
          </p:nvSpPr>
          <p:spPr>
            <a:xfrm>
              <a:off x="1136209" y="463075"/>
              <a:ext cx="1197149" cy="66204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8">
              <a:extLst>
                <a:ext uri="{FF2B5EF4-FFF2-40B4-BE49-F238E27FC236}">
                  <a16:creationId xmlns:a16="http://schemas.microsoft.com/office/drawing/2014/main" id="{F3F33EC2-9385-4F46-BC25-3DE4308B83AC}"/>
                </a:ext>
              </a:extLst>
            </p:cNvPr>
            <p:cNvSpPr txBox="1"/>
            <p:nvPr/>
          </p:nvSpPr>
          <p:spPr>
            <a:xfrm>
              <a:off x="1154424" y="442186"/>
              <a:ext cx="1158367" cy="6232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4444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Quality Incident (QI)</a:t>
              </a:r>
            </a:p>
          </p:txBody>
        </p:sp>
      </p:grp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BB27A4F-DA9D-4C62-8706-B6C98FF97A56}"/>
              </a:ext>
            </a:extLst>
          </p:cNvPr>
          <p:cNvSpPr/>
          <p:nvPr/>
        </p:nvSpPr>
        <p:spPr>
          <a:xfrm rot="18706724">
            <a:off x="10663126" y="2433638"/>
            <a:ext cx="800951" cy="299287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rgbClr val="33CCCC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E22651-CAC1-4B95-89DC-E425FDEA4DFA}"/>
              </a:ext>
            </a:extLst>
          </p:cNvPr>
          <p:cNvGrpSpPr/>
          <p:nvPr/>
        </p:nvGrpSpPr>
        <p:grpSpPr>
          <a:xfrm rot="21567710">
            <a:off x="10617947" y="2040431"/>
            <a:ext cx="997624" cy="495668"/>
            <a:chOff x="3124739" y="467120"/>
            <a:chExt cx="1197149" cy="646949"/>
          </a:xfrm>
          <a:solidFill>
            <a:schemeClr val="accent2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A9AC49-7895-4C45-92FA-3146630ADC56}"/>
                </a:ext>
              </a:extLst>
            </p:cNvPr>
            <p:cNvSpPr/>
            <p:nvPr/>
          </p:nvSpPr>
          <p:spPr>
            <a:xfrm>
              <a:off x="3124739" y="467120"/>
              <a:ext cx="1197149" cy="6469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11">
              <a:extLst>
                <a:ext uri="{FF2B5EF4-FFF2-40B4-BE49-F238E27FC236}">
                  <a16:creationId xmlns:a16="http://schemas.microsoft.com/office/drawing/2014/main" id="{EAACE5AF-5D25-4D5F-A399-D2F88DFD42EF}"/>
                </a:ext>
              </a:extLst>
            </p:cNvPr>
            <p:cNvSpPr txBox="1"/>
            <p:nvPr/>
          </p:nvSpPr>
          <p:spPr>
            <a:xfrm>
              <a:off x="3143687" y="486068"/>
              <a:ext cx="1159253" cy="609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4444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Quality Star /Eagle Eye</a:t>
              </a:r>
            </a:p>
          </p:txBody>
        </p:sp>
      </p:grpSp>
      <p:sp>
        <p:nvSpPr>
          <p:cNvPr id="41" name="Arrow: Left 40">
            <a:extLst>
              <a:ext uri="{FF2B5EF4-FFF2-40B4-BE49-F238E27FC236}">
                <a16:creationId xmlns:a16="http://schemas.microsoft.com/office/drawing/2014/main" id="{57C34AF2-B7C5-49B7-B5F3-67C671F3263A}"/>
              </a:ext>
            </a:extLst>
          </p:cNvPr>
          <p:cNvSpPr/>
          <p:nvPr/>
        </p:nvSpPr>
        <p:spPr>
          <a:xfrm rot="2603270">
            <a:off x="10733431" y="3771012"/>
            <a:ext cx="766653" cy="299287"/>
          </a:xfrm>
          <a:prstGeom prst="lef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74000">
                <a:srgbClr val="33CCCC"/>
              </a:gs>
              <a:gs pos="83000">
                <a:schemeClr val="accent2"/>
              </a:gs>
              <a:gs pos="100000">
                <a:schemeClr val="accent2"/>
              </a:gs>
            </a:gsLst>
            <a:lin ang="5400000" scaled="1"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5FC423-E5ED-4744-A9C5-DED173289554}"/>
              </a:ext>
            </a:extLst>
          </p:cNvPr>
          <p:cNvGrpSpPr/>
          <p:nvPr/>
        </p:nvGrpSpPr>
        <p:grpSpPr>
          <a:xfrm rot="21567710">
            <a:off x="10795890" y="3977287"/>
            <a:ext cx="1000396" cy="491158"/>
            <a:chOff x="3736510" y="1591722"/>
            <a:chExt cx="959934" cy="500063"/>
          </a:xfrm>
          <a:solidFill>
            <a:schemeClr val="accent2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9738CD9-923E-4A1B-BAED-21332213D1D1}"/>
                </a:ext>
              </a:extLst>
            </p:cNvPr>
            <p:cNvSpPr/>
            <p:nvPr/>
          </p:nvSpPr>
          <p:spPr>
            <a:xfrm>
              <a:off x="3736510" y="1591722"/>
              <a:ext cx="959934" cy="50006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14">
              <a:extLst>
                <a:ext uri="{FF2B5EF4-FFF2-40B4-BE49-F238E27FC236}">
                  <a16:creationId xmlns:a16="http://schemas.microsoft.com/office/drawing/2014/main" id="{D663A474-47CA-45B6-894E-89C7130FC65E}"/>
                </a:ext>
              </a:extLst>
            </p:cNvPr>
            <p:cNvSpPr txBox="1"/>
            <p:nvPr/>
          </p:nvSpPr>
          <p:spPr>
            <a:xfrm>
              <a:off x="3751156" y="1606368"/>
              <a:ext cx="930642" cy="47077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4444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dirty="0"/>
                <a:t>Line GEMBA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47C0D1-FE3F-4C71-A4E4-235939A4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11" y="193048"/>
            <a:ext cx="9269200" cy="566217"/>
          </a:xfrm>
        </p:spPr>
        <p:txBody>
          <a:bodyPr/>
          <a:lstStyle/>
          <a:p>
            <a:r>
              <a:rPr lang="en-US" sz="4000" dirty="0"/>
              <a:t>High Level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AE1258-766D-4152-AFB5-F581D4F0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72" y="1904563"/>
            <a:ext cx="5080000" cy="2690813"/>
          </a:xfrm>
          <a:prstGeom prst="rect">
            <a:avLst/>
          </a:prstGeom>
        </p:spPr>
      </p:pic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13C6B0B5-F459-42E5-A1B2-C9B333A11A59}"/>
              </a:ext>
            </a:extLst>
          </p:cNvPr>
          <p:cNvSpPr/>
          <p:nvPr/>
        </p:nvSpPr>
        <p:spPr>
          <a:xfrm>
            <a:off x="1165811" y="1549577"/>
            <a:ext cx="2375063" cy="783887"/>
          </a:xfrm>
          <a:prstGeom prst="curved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21EA34C9-0249-4DEB-AD6B-1CA7B0ED757B}"/>
              </a:ext>
            </a:extLst>
          </p:cNvPr>
          <p:cNvSpPr/>
          <p:nvPr/>
        </p:nvSpPr>
        <p:spPr>
          <a:xfrm rot="10800000" flipH="1">
            <a:off x="3240670" y="4244179"/>
            <a:ext cx="2228395" cy="783886"/>
          </a:xfrm>
          <a:prstGeom prst="curvedDownArrow">
            <a:avLst>
              <a:gd name="adj1" fmla="val 25000"/>
              <a:gd name="adj2" fmla="val 50000"/>
              <a:gd name="adj3" fmla="val 2598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F1BA16-C5BA-4060-B9F9-48E8B7034C29}"/>
              </a:ext>
            </a:extLst>
          </p:cNvPr>
          <p:cNvSpPr txBox="1"/>
          <p:nvPr/>
        </p:nvSpPr>
        <p:spPr>
          <a:xfrm>
            <a:off x="321543" y="2391734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Signal 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26CE6-6E58-4CDF-AE77-BD07E5BEA58A}"/>
              </a:ext>
            </a:extLst>
          </p:cNvPr>
          <p:cNvSpPr txBox="1"/>
          <p:nvPr/>
        </p:nvSpPr>
        <p:spPr>
          <a:xfrm>
            <a:off x="4818853" y="4043764"/>
            <a:ext cx="215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</a:rPr>
              <a:t>High Priority Catches</a:t>
            </a:r>
            <a:endParaRPr lang="en-US" sz="1667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C28432-81FB-4D5A-B4A9-BA2C9CD8B1A9}"/>
              </a:ext>
            </a:extLst>
          </p:cNvPr>
          <p:cNvSpPr txBox="1"/>
          <p:nvPr/>
        </p:nvSpPr>
        <p:spPr>
          <a:xfrm>
            <a:off x="3929641" y="2776456"/>
            <a:ext cx="2842716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Scored to quantify significance/priority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dirty="0">
                <a:solidFill>
                  <a:schemeClr val="tx2"/>
                </a:solidFill>
              </a:rPr>
              <a:t>Impact to Patient 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US" sz="1667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B40C6-DB61-438C-8102-AF9764629BE1}"/>
              </a:ext>
            </a:extLst>
          </p:cNvPr>
          <p:cNvSpPr txBox="1"/>
          <p:nvPr/>
        </p:nvSpPr>
        <p:spPr>
          <a:xfrm>
            <a:off x="8283900" y="1641207"/>
            <a:ext cx="365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Establish Improvement Plan</a:t>
            </a:r>
          </a:p>
        </p:txBody>
      </p:sp>
      <p:sp>
        <p:nvSpPr>
          <p:cNvPr id="21" name="Arrow: Striped Right 20">
            <a:extLst>
              <a:ext uri="{FF2B5EF4-FFF2-40B4-BE49-F238E27FC236}">
                <a16:creationId xmlns:a16="http://schemas.microsoft.com/office/drawing/2014/main" id="{2C29A80C-576A-49E4-B8D2-7623D0114CDD}"/>
              </a:ext>
            </a:extLst>
          </p:cNvPr>
          <p:cNvSpPr/>
          <p:nvPr/>
        </p:nvSpPr>
        <p:spPr>
          <a:xfrm>
            <a:off x="6662821" y="2991994"/>
            <a:ext cx="1269999" cy="774380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223CFD-EA98-410E-A3C9-B8D8CE93CFAC}"/>
              </a:ext>
            </a:extLst>
          </p:cNvPr>
          <p:cNvSpPr txBox="1"/>
          <p:nvPr/>
        </p:nvSpPr>
        <p:spPr>
          <a:xfrm>
            <a:off x="8855384" y="3475236"/>
            <a:ext cx="260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Measure Progress to Plan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E89417-6772-4B5E-8BBC-67DD2D12275C}"/>
              </a:ext>
            </a:extLst>
          </p:cNvPr>
          <p:cNvSpPr txBox="1"/>
          <p:nvPr/>
        </p:nvSpPr>
        <p:spPr>
          <a:xfrm>
            <a:off x="9186358" y="2047723"/>
            <a:ext cx="2032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% Catches Opened</a:t>
            </a:r>
          </a:p>
          <a:p>
            <a:r>
              <a:rPr lang="en-US" sz="1500" dirty="0">
                <a:solidFill>
                  <a:schemeClr val="tx2"/>
                </a:solidFill>
              </a:rPr>
              <a:t>% Catches Closed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F3E60F-C990-404F-BE72-45C0DC2F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919" y="4144648"/>
            <a:ext cx="3656097" cy="2283573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A6606B29-7950-41C0-8FD2-56D7A159EB70}"/>
              </a:ext>
            </a:extLst>
          </p:cNvPr>
          <p:cNvSpPr/>
          <p:nvPr/>
        </p:nvSpPr>
        <p:spPr>
          <a:xfrm>
            <a:off x="9910017" y="2733815"/>
            <a:ext cx="403860" cy="7076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63791-525D-4EBD-AB8E-2C040E74B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5" y="4907924"/>
            <a:ext cx="5182584" cy="17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690F91-D571-47E5-8788-1EACCB095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459858"/>
              </p:ext>
            </p:extLst>
          </p:nvPr>
        </p:nvGraphicFramePr>
        <p:xfrm>
          <a:off x="263700" y="1468668"/>
          <a:ext cx="11430000" cy="31242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733956758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14613516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Role</a:t>
                      </a:r>
                    </a:p>
                  </a:txBody>
                  <a:tcPr marL="76200" marR="76200" marT="38100" marB="381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 marL="76200" marR="76200" marT="38100" marB="3810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41445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Production Unit (PU)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Own and are accountable for Core 6/PU Quality Catch performance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Develop Quality Catch Improvement Plan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Drive creation, review, investigation, and resolution of all relevant signals/events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81313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Champions</a:t>
                      </a:r>
                    </a:p>
                    <a:p>
                      <a:endParaRPr lang="en-US" sz="17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(Best Practice - all 3 functions)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Provide subject matter expertise on process</a:t>
                      </a:r>
                    </a:p>
                    <a:p>
                      <a:pPr marL="342900" marR="0" lvl="0" indent="-3429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Work with Production Units to ensure Product Builder engagement and success</a:t>
                      </a:r>
                    </a:p>
                    <a:p>
                      <a:pPr marL="342900" marR="0" lvl="0" indent="-3429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Ensure any Quality CIs that are transferred over from GCIBS are appropriately characterized and assigned an owner</a:t>
                      </a:r>
                    </a:p>
                    <a:p>
                      <a:pPr marL="342900" marR="0" lvl="0" indent="-34290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2"/>
                          </a:solidFill>
                        </a:rPr>
                        <a:t>Voice of customer to drive continuous improvement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64262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287BDEE-7788-466B-9C21-2E4AAC71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0A598-33F1-447D-98F8-717AF9C7ECFD}"/>
              </a:ext>
            </a:extLst>
          </p:cNvPr>
          <p:cNvSpPr txBox="1"/>
          <p:nvPr/>
        </p:nvSpPr>
        <p:spPr>
          <a:xfrm>
            <a:off x="759553" y="4770190"/>
            <a:ext cx="95141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Champion Recommendations (minimum):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Production – Production Supervisor as they are closest to direct labor staff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Quality – floor support engineer or technician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72917-9153-402E-A714-9A4699472AD6}"/>
              </a:ext>
            </a:extLst>
          </p:cNvPr>
          <p:cNvSpPr txBox="1"/>
          <p:nvPr/>
        </p:nvSpPr>
        <p:spPr>
          <a:xfrm>
            <a:off x="2068815" y="6021898"/>
            <a:ext cx="7819769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 Functions (ME, QE, Production) Critical to Ensuring Success!</a:t>
            </a:r>
          </a:p>
        </p:txBody>
      </p:sp>
    </p:spTree>
    <p:extLst>
      <p:ext uri="{BB962C8B-B14F-4D97-AF65-F5344CB8AC3E}">
        <p14:creationId xmlns:p14="http://schemas.microsoft.com/office/powerpoint/2010/main" val="33196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2E432A-12C1-4361-9467-2A033423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Quality Catch  ≠ CI  ≠  eCAPA</a:t>
            </a:r>
          </a:p>
          <a:p>
            <a:pPr marL="0" indent="0" algn="ctr">
              <a:buNone/>
            </a:pPr>
            <a:endParaRPr lang="en-US" sz="3000" dirty="0"/>
          </a:p>
          <a:p>
            <a:r>
              <a:rPr lang="en-US" sz="2333" dirty="0"/>
              <a:t>No automatic non-conformances in Quality Catch  </a:t>
            </a:r>
          </a:p>
          <a:p>
            <a:pPr lvl="1"/>
            <a:r>
              <a:rPr lang="en-US" sz="1933" dirty="0"/>
              <a:t>One exception – those deemed a QI will be populated in Quality Catch for scoring purposes</a:t>
            </a:r>
          </a:p>
          <a:p>
            <a:r>
              <a:rPr lang="en-US" sz="2333" dirty="0"/>
              <a:t> CIs will continue to be populated in the Global CI tool (GCIBS)</a:t>
            </a:r>
          </a:p>
          <a:p>
            <a:pPr lvl="1"/>
            <a:r>
              <a:rPr lang="en-US" sz="1933" dirty="0"/>
              <a:t>Those deemed “Quality Catches” will be pushed to the Quality Catch database by the GCIBS admin and locked for further editing in GCIBS</a:t>
            </a:r>
          </a:p>
          <a:p>
            <a:pPr lvl="1"/>
            <a:r>
              <a:rPr lang="en-US" sz="1933" dirty="0"/>
              <a:t>CIs in scope – those deemed product-impacting that should be prioritized with all other relevant signal sources in Quality Catch</a:t>
            </a:r>
          </a:p>
          <a:p>
            <a:pPr lvl="1"/>
            <a:r>
              <a:rPr lang="en-US" sz="1933" dirty="0"/>
              <a:t>Target completion of database enhancements &amp; roll-out – end of January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EA7E9-6350-43F3-B89E-B2A40B4E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11" y="318743"/>
            <a:ext cx="9269200" cy="566217"/>
          </a:xfrm>
        </p:spPr>
        <p:txBody>
          <a:bodyPr/>
          <a:lstStyle/>
          <a:p>
            <a:r>
              <a:rPr lang="en-US" sz="4000" dirty="0"/>
              <a:t>Quality Catch vs. CI vs. eCAPA</a:t>
            </a:r>
          </a:p>
        </p:txBody>
      </p:sp>
    </p:spTree>
    <p:extLst>
      <p:ext uri="{BB962C8B-B14F-4D97-AF65-F5344CB8AC3E}">
        <p14:creationId xmlns:p14="http://schemas.microsoft.com/office/powerpoint/2010/main" val="2801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C12466-7A64-4072-BA7C-045CE8B1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71" y="1720990"/>
            <a:ext cx="6296856" cy="3959258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9BAC7E-AE74-40C1-90A9-24BA5387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633" y="1623349"/>
            <a:ext cx="4951707" cy="4724400"/>
          </a:xfrm>
        </p:spPr>
        <p:txBody>
          <a:bodyPr>
            <a:normAutofit/>
          </a:bodyPr>
          <a:lstStyle/>
          <a:p>
            <a:r>
              <a:rPr lang="en-US" dirty="0"/>
              <a:t>Link: </a:t>
            </a:r>
            <a:r>
              <a:rPr lang="en-US" u="sng" dirty="0">
                <a:hlinkClick r:id="rId3"/>
              </a:rPr>
              <a:t>https://quality-catch.internal.prod.apps.bsci.com</a:t>
            </a:r>
            <a:r>
              <a:rPr lang="en-US" dirty="0"/>
              <a:t> </a:t>
            </a:r>
          </a:p>
          <a:p>
            <a:r>
              <a:rPr lang="en-US" dirty="0"/>
              <a:t>Accessible to all BSC network users via their network ID and password</a:t>
            </a:r>
          </a:p>
          <a:p>
            <a:r>
              <a:rPr lang="en-US" dirty="0"/>
              <a:t>Home Page provides high level visualization of reactive and proactive catches by month along with listing of individual catches and mitigations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1A00B5-02E8-40A4-BEFA-B51983AF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877" y="229066"/>
            <a:ext cx="9269200" cy="566217"/>
          </a:xfrm>
        </p:spPr>
        <p:txBody>
          <a:bodyPr anchor="t">
            <a:noAutofit/>
          </a:bodyPr>
          <a:lstStyle/>
          <a:p>
            <a:r>
              <a:rPr lang="en-US" sz="4000" dirty="0"/>
              <a:t>Application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C9123-A0A0-4349-9143-D6811C579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629400"/>
            <a:ext cx="254264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ACBA717-435E-4F7E-A3B1-CE204DDA93D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650B6-2060-4F8D-ADD1-03648FC2D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629400"/>
            <a:ext cx="9037741" cy="228600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Boston Scientific Internal – Access Limited to all Internal BSC Personnel.</a:t>
            </a: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6321B8-14C8-4BEF-B394-42B7DDBC6A83}"/>
              </a:ext>
            </a:extLst>
          </p:cNvPr>
          <p:cNvSpPr/>
          <p:nvPr/>
        </p:nvSpPr>
        <p:spPr>
          <a:xfrm>
            <a:off x="7117236" y="2188515"/>
            <a:ext cx="358219" cy="1602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EB8FC3-3413-41ED-9840-FD61CCFB2A2A}"/>
              </a:ext>
            </a:extLst>
          </p:cNvPr>
          <p:cNvSpPr/>
          <p:nvPr/>
        </p:nvSpPr>
        <p:spPr>
          <a:xfrm>
            <a:off x="11199043" y="1720990"/>
            <a:ext cx="789084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8EE82-D37C-487A-A5E9-ED7BC0EE8053}"/>
              </a:ext>
            </a:extLst>
          </p:cNvPr>
          <p:cNvSpPr/>
          <p:nvPr/>
        </p:nvSpPr>
        <p:spPr>
          <a:xfrm>
            <a:off x="5691271" y="3261674"/>
            <a:ext cx="502139" cy="2639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E9509-7287-487D-9C71-833C91B78271}"/>
              </a:ext>
            </a:extLst>
          </p:cNvPr>
          <p:cNvSpPr txBox="1"/>
          <p:nvPr/>
        </p:nvSpPr>
        <p:spPr>
          <a:xfrm>
            <a:off x="4762109" y="2826135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Click Here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B5D4E97E-2AFD-4A1B-80B5-84F279B19BBA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5325545" y="3115657"/>
            <a:ext cx="295089" cy="331597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50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8D940D-49C9-4C84-8464-38064755CC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3873" y="1537619"/>
            <a:ext cx="5447127" cy="4842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Entry of catch is simple with minimal required fields</a:t>
            </a:r>
          </a:p>
          <a:p>
            <a:r>
              <a:rPr lang="en-US" dirty="0"/>
              <a:t>Smart form capability built-in depending on selected Signal Source</a:t>
            </a:r>
          </a:p>
          <a:p>
            <a:r>
              <a:rPr lang="en-US" dirty="0"/>
              <a:t>Can always edit the record to add additional details</a:t>
            </a:r>
          </a:p>
          <a:p>
            <a:pPr lvl="1"/>
            <a:r>
              <a:rPr lang="en-US" dirty="0"/>
              <a:t>Example: score details populated at later stage by appropriate QE/ME </a:t>
            </a:r>
          </a:p>
          <a:p>
            <a:r>
              <a:rPr lang="en-US" dirty="0"/>
              <a:t>Score calculator for potential significance of signal</a:t>
            </a:r>
          </a:p>
          <a:p>
            <a:r>
              <a:rPr lang="en-US" dirty="0"/>
              <a:t>Mitigations can be created and managed within the application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1B0A6F-7922-469D-8491-9759750F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Creating a Catch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1B026-CC6C-4F6A-870F-4642449AD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02747-33ED-4514-A6F4-02E619F11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7396C7-673C-4771-9F20-18A198DD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929" y="1630837"/>
            <a:ext cx="6330198" cy="42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2919"/>
      </p:ext>
    </p:extLst>
  </p:cSld>
  <p:clrMapOvr>
    <a:masterClrMapping/>
  </p:clrMapOvr>
</p:sld>
</file>

<file path=ppt/theme/theme1.xml><?xml version="1.0" encoding="utf-8"?>
<a:theme xmlns:a="http://schemas.openxmlformats.org/drawingml/2006/main" name="BSC Gradient Lines">
  <a:themeElements>
    <a:clrScheme name="Custom 61">
      <a:dk1>
        <a:srgbClr val="6A737B"/>
      </a:dk1>
      <a:lt1>
        <a:srgbClr val="FFFFFF"/>
      </a:lt1>
      <a:dk2>
        <a:srgbClr val="003C71"/>
      </a:dk2>
      <a:lt2>
        <a:srgbClr val="FFFFFF"/>
      </a:lt2>
      <a:accent1>
        <a:srgbClr val="BB33FF"/>
      </a:accent1>
      <a:accent2>
        <a:srgbClr val="00BECC"/>
      </a:accent2>
      <a:accent3>
        <a:srgbClr val="3485FE"/>
      </a:accent3>
      <a:accent4>
        <a:srgbClr val="8800CC"/>
      </a:accent4>
      <a:accent5>
        <a:srgbClr val="00EEFF"/>
      </a:accent5>
      <a:accent6>
        <a:srgbClr val="003C71"/>
      </a:accent6>
      <a:hlink>
        <a:srgbClr val="E0218A"/>
      </a:hlink>
      <a:folHlink>
        <a:srgbClr val="00B0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8313E2-DF16-4DAF-BC18-C9ABD4EEFC5C}" vid="{797B6CF8-68BC-4995-808E-2193DABAA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4B837547B82C4782F4BB5003992C7F" ma:contentTypeVersion="12" ma:contentTypeDescription="Create a new document." ma:contentTypeScope="" ma:versionID="d2f154787cc36dd6a447f8b3997495a7">
  <xsd:schema xmlns:xsd="http://www.w3.org/2001/XMLSchema" xmlns:xs="http://www.w3.org/2001/XMLSchema" xmlns:p="http://schemas.microsoft.com/office/2006/metadata/properties" xmlns:ns2="6e790d37-2b74-4e79-9cc2-66d498041fc9" xmlns:ns3="32a6003c-7e06-48ae-b46f-63d998bd5c53" targetNamespace="http://schemas.microsoft.com/office/2006/metadata/properties" ma:root="true" ma:fieldsID="3273193ea0063ea6e62824a74fa3b42e" ns2:_="" ns3:_="">
    <xsd:import namespace="6e790d37-2b74-4e79-9cc2-66d498041fc9"/>
    <xsd:import namespace="32a6003c-7e06-48ae-b46f-63d998bd5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90d37-2b74-4e79-9cc2-66d498041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6003c-7e06-48ae-b46f-63d998bd5c5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C4D20A-1CC7-4BF5-87F3-10D289D1A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24BBAE-9AF1-49EC-BCB9-43F4417B444A}">
  <ds:schemaRefs>
    <ds:schemaRef ds:uri="32a6003c-7e06-48ae-b46f-63d998bd5c53"/>
    <ds:schemaRef ds:uri="6e790d37-2b74-4e79-9cc2-66d498041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BEAD41-D00D-4BD8-86A1-3EA8739AF1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2a6003c-7e06-48ae-b46f-63d998bd5c53"/>
    <ds:schemaRef ds:uri="http://purl.org/dc/elements/1.1/"/>
    <ds:schemaRef ds:uri="http://schemas.microsoft.com/office/2006/metadata/properties"/>
    <ds:schemaRef ds:uri="6e790d37-2b74-4e79-9cc2-66d498041fc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BSC Arrow Outlines</Template>
  <TotalTime>11207</TotalTime>
  <Words>745</Words>
  <Application>Microsoft Office PowerPoint</Application>
  <PresentationFormat>Widescreen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BSC Gradient Lines</vt:lpstr>
      <vt:lpstr>Quality Catch Overview</vt:lpstr>
      <vt:lpstr>Preventative Tools in Motion Driving Preventative Quality Culture in our Manufacturing &amp; Distribution Workstations</vt:lpstr>
      <vt:lpstr>Quality Catch Program</vt:lpstr>
      <vt:lpstr>Program Benefits</vt:lpstr>
      <vt:lpstr>High Level Process</vt:lpstr>
      <vt:lpstr>Key Roles</vt:lpstr>
      <vt:lpstr>Quality Catch vs. CI vs. eCAPA</vt:lpstr>
      <vt:lpstr>Application Overview</vt:lpstr>
      <vt:lpstr>Creating a Catch</vt:lpstr>
      <vt:lpstr>Measuring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Catch Overview</dc:title>
  <dc:creator>Lodder, Petra</dc:creator>
  <cp:lastModifiedBy>Lodder, Petra</cp:lastModifiedBy>
  <cp:revision>6</cp:revision>
  <cp:lastPrinted>2021-06-17T18:19:31Z</cp:lastPrinted>
  <dcterms:created xsi:type="dcterms:W3CDTF">2021-12-06T21:13:53Z</dcterms:created>
  <dcterms:modified xsi:type="dcterms:W3CDTF">2022-01-13T01:43:26Z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0x010100FD4B837547B82C4782F4BB5003992C7F</vt:lpwstr>
  </property>
</Properties>
</file>